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1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FDF"/>
    <a:srgbClr val="006600"/>
    <a:srgbClr val="0F8200"/>
    <a:srgbClr val="18CC00"/>
    <a:srgbClr val="D1D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58" autoAdjust="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089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218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751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69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43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778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277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614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4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392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36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D9FFDF"/>
            </a:gs>
            <a:gs pos="100000">
              <a:schemeClr val="accent6"/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10905-C44E-4339-B117-383ECE115357}" type="datetimeFigureOut">
              <a:rPr lang="cs-CZ" smtClean="0"/>
              <a:t>13.10.2020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00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/>
          <a:lstStyle/>
          <a:p>
            <a:r>
              <a:rPr lang="cs-CZ" b="1" dirty="0" smtClean="0"/>
              <a:t>RYBÁŘSKÝ KROUŽEK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DDM ASTRA ZLÍN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distanční výuka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400" dirty="0">
                <a:solidFill>
                  <a:schemeClr val="tx1"/>
                </a:solidFill>
              </a:rPr>
              <a:t>z</a:t>
            </a:r>
            <a:r>
              <a:rPr lang="cs-CZ" sz="2400" dirty="0" smtClean="0">
                <a:solidFill>
                  <a:schemeClr val="tx1"/>
                </a:solidFill>
              </a:rPr>
              <a:t>pracováno 13.10.2020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468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RYBAŘENÍ NA PODZIM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19492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Každé roční období má své kouzlo. Rokem procházejí přírodní zákonitosti, které může člověk jen zřídka ovlivnit. Pokud je ale zná, může se na ně dobře připravit.</a:t>
            </a:r>
          </a:p>
          <a:p>
            <a:r>
              <a:rPr lang="cs-CZ" dirty="0" smtClean="0"/>
              <a:t>Dnes bude řeč o rybaření v podzimních měsících.</a:t>
            </a:r>
          </a:p>
          <a:p>
            <a:r>
              <a:rPr lang="cs-CZ" dirty="0" smtClean="0"/>
              <a:t>Jako budoucí rybáři byste měli vědět, že rybaření na podzim má své zvláštnosti.</a:t>
            </a:r>
          </a:p>
          <a:p>
            <a:r>
              <a:rPr lang="cs-CZ" dirty="0" smtClean="0"/>
              <a:t>S přicházející zimou dochází ke změně jídelníčku ryb, a proto je potřeba přizpůsobit krmení, stanoviště i techniku lovu.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628800"/>
            <a:ext cx="2520280" cy="3288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6012160" y="5013176"/>
            <a:ext cx="259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↑ Výjezd rybářských kroužků r. 2019</a:t>
            </a:r>
          </a:p>
          <a:p>
            <a:endParaRPr lang="cs-CZ" sz="1200" dirty="0" smtClean="0"/>
          </a:p>
          <a:p>
            <a:r>
              <a:rPr lang="cs-CZ" sz="1200" dirty="0" smtClean="0"/>
              <a:t>Ilustrační video z dílny MRK sledujte pod odkazem a nezapomeňte, že video je ukázkové. Časem si každý rybář techniku lovu upravuje podle svých zkušeností.</a:t>
            </a:r>
          </a:p>
          <a:p>
            <a:r>
              <a:rPr lang="cs-CZ" sz="1200" dirty="0"/>
              <a:t>https://youtu.be/412zWmYfZvE</a:t>
            </a:r>
          </a:p>
        </p:txBody>
      </p:sp>
    </p:spTree>
    <p:extLst>
      <p:ext uri="{BB962C8B-B14F-4D97-AF65-F5344CB8AC3E}">
        <p14:creationId xmlns:p14="http://schemas.microsoft.com/office/powerpoint/2010/main" val="102947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RYBAŘENÍ NA PODZIM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Venkovní teplota pomalu padá dolů, začíná více pršet. V souvislosti s tím se začíná ochlazovat i voda v rybnících…</a:t>
            </a:r>
          </a:p>
          <a:p>
            <a:r>
              <a:rPr lang="cs-CZ" dirty="0" smtClean="0"/>
              <a:t>Pro mnoho rybářů končí </a:t>
            </a:r>
            <a:r>
              <a:rPr lang="cs-CZ" dirty="0" smtClean="0"/>
              <a:t>rybářská </a:t>
            </a:r>
            <a:r>
              <a:rPr lang="cs-CZ" dirty="0" smtClean="0"/>
              <a:t>sezóna podzimem. </a:t>
            </a:r>
            <a:r>
              <a:rPr lang="cs-CZ" dirty="0" smtClean="0"/>
              <a:t>Obvykle kvůli chladnu. Je to ale velká škoda. </a:t>
            </a:r>
          </a:p>
          <a:p>
            <a:r>
              <a:rPr lang="cs-CZ" dirty="0" smtClean="0"/>
              <a:t>Moderní pedagogika učí, že není špatné počasí, ale špatné oblečení. To platí i v tomto případě.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0850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RYBAŘENÍ NA PODZIM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2778956" cy="3705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51920" y="1556792"/>
            <a:ext cx="4752528" cy="4597971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Jak se připravit na podzimní rybaření?</a:t>
            </a:r>
          </a:p>
          <a:p>
            <a:pPr marL="914400" lvl="1" indent="-514350">
              <a:buAutoNum type="arabicPeriod"/>
            </a:pPr>
            <a:r>
              <a:rPr lang="cs-CZ" b="1" dirty="0" smtClean="0"/>
              <a:t>Z pohledu rybařiny:</a:t>
            </a:r>
          </a:p>
          <a:p>
            <a:pPr lvl="1" indent="-342900"/>
            <a:r>
              <a:rPr lang="cs-CZ" dirty="0"/>
              <a:t>z</a:t>
            </a:r>
            <a:r>
              <a:rPr lang="cs-CZ" dirty="0" smtClean="0"/>
              <a:t>měna návnad, nástrah, krmení </a:t>
            </a:r>
            <a:r>
              <a:rPr lang="cs-CZ" dirty="0" smtClean="0"/>
              <a:t>obecně</a:t>
            </a:r>
            <a:endParaRPr lang="cs-CZ" dirty="0" smtClean="0"/>
          </a:p>
          <a:p>
            <a:pPr lvl="1" indent="-342900"/>
            <a:r>
              <a:rPr lang="cs-CZ" dirty="0"/>
              <a:t>p</a:t>
            </a:r>
            <a:r>
              <a:rPr lang="cs-CZ" dirty="0" smtClean="0"/>
              <a:t>ečlivá volba lovného místa</a:t>
            </a:r>
          </a:p>
          <a:p>
            <a:pPr marL="400050" lvl="1" indent="0">
              <a:buNone/>
            </a:pPr>
            <a:r>
              <a:rPr lang="cs-CZ" b="1" dirty="0" smtClean="0"/>
              <a:t>2.     Z </a:t>
            </a:r>
            <a:r>
              <a:rPr lang="cs-CZ" b="1" dirty="0"/>
              <a:t>pohledu </a:t>
            </a:r>
            <a:r>
              <a:rPr lang="cs-CZ" b="1" dirty="0" smtClean="0"/>
              <a:t>rybáře:</a:t>
            </a:r>
            <a:endParaRPr lang="cs-CZ" b="1" dirty="0"/>
          </a:p>
          <a:p>
            <a:pPr lvl="1" indent="-342900"/>
            <a:r>
              <a:rPr lang="cs-CZ" dirty="0" smtClean="0"/>
              <a:t>je nutné se velmi dobře obléct (zní to možná vtipně, ale teplé ponožky jsou základ úspěchu)</a:t>
            </a:r>
          </a:p>
          <a:p>
            <a:pPr lvl="1" indent="-342900"/>
            <a:r>
              <a:rPr lang="cs-CZ" dirty="0" smtClean="0"/>
              <a:t>čeká Vás </a:t>
            </a:r>
            <a:r>
              <a:rPr lang="cs-CZ" dirty="0" err="1" smtClean="0"/>
              <a:t>relax</a:t>
            </a:r>
            <a:r>
              <a:rPr lang="cs-CZ" dirty="0" smtClean="0"/>
              <a:t> v podobě pozorování barevných listů na stromech a příjemného klidu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5445224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↑ Absolvent rybářského kroužku.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0707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SE NA PODZIM MĚNÍ JÍDELNÍČEK</a:t>
            </a:r>
            <a:br>
              <a:rPr lang="cs-CZ" b="1" dirty="0" smtClean="0"/>
            </a:br>
            <a:r>
              <a:rPr lang="cs-CZ" sz="3600" dirty="0" smtClean="0"/>
              <a:t>(BAVÍME SE PŘEDEVŠÍM O KAPROVI)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Podle toho, jestli má kapr šupiny nebo ne, dostává různě silný signál pro shánění potravy.</a:t>
            </a:r>
          </a:p>
          <a:p>
            <a:r>
              <a:rPr lang="cs-CZ" dirty="0" smtClean="0"/>
              <a:t>Ryby se musejí připravit na zimu a chladné týdny, které přinese. Kapři se proto začínají shánět po potravě víc, než je zvykem. </a:t>
            </a:r>
          </a:p>
          <a:p>
            <a:r>
              <a:rPr lang="cs-CZ" dirty="0" smtClean="0"/>
              <a:t>Dochází ke dvěma protichůdným jevům:</a:t>
            </a:r>
          </a:p>
          <a:p>
            <a:pPr lvl="1"/>
            <a:r>
              <a:rPr lang="cs-CZ" dirty="0" smtClean="0"/>
              <a:t>kapr se snaží nabrat na objemu (přibrat, ztloustnout)</a:t>
            </a:r>
          </a:p>
          <a:p>
            <a:pPr lvl="1"/>
            <a:r>
              <a:rPr lang="cs-CZ" dirty="0" smtClean="0"/>
              <a:t>kapr šetří pohybem, aby naspořenou energii rychle neztratil</a:t>
            </a:r>
          </a:p>
          <a:p>
            <a:pPr marL="457200" lvl="1" indent="0">
              <a:buNone/>
            </a:pPr>
            <a:r>
              <a:rPr lang="cs-CZ" dirty="0" smtClean="0"/>
              <a:t>→ sice se kapr snaží žrát co nejvíc, ale zbytečně nedělá okružní jízdy po rybníce</a:t>
            </a:r>
          </a:p>
        </p:txBody>
      </p:sp>
    </p:spTree>
    <p:extLst>
      <p:ext uri="{BB962C8B-B14F-4D97-AF65-F5344CB8AC3E}">
        <p14:creationId xmlns:p14="http://schemas.microsoft.com/office/powerpoint/2010/main" val="362867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JAK SE NA PODZIM MĚNÍ JÍDELNÍČEK</a:t>
            </a:r>
            <a:br>
              <a:rPr lang="cs-CZ" b="1" dirty="0"/>
            </a:br>
            <a:r>
              <a:rPr lang="cs-CZ" sz="3600" dirty="0"/>
              <a:t>(BAVÍME SE PŘEDEVŠÍM O KAPROVI)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Aby se nám podařilo na podzim vytáhnout rybu z vody, musíme se zaměřit na potravu, kterou jí nabízíme.</a:t>
            </a:r>
          </a:p>
          <a:p>
            <a:r>
              <a:rPr lang="cs-CZ" dirty="0" smtClean="0"/>
              <a:t>Zvolte nutričně bohatou stravu, která rybě slibuje tukovou zásobu na zimu. V nabízených dobrotách by tak neměly chybět masové složky. Zajistěte si kvalitní </a:t>
            </a:r>
            <a:r>
              <a:rPr lang="cs-CZ" dirty="0" err="1" smtClean="0"/>
              <a:t>boilies</a:t>
            </a:r>
            <a:r>
              <a:rPr lang="cs-CZ" dirty="0" smtClean="0"/>
              <a:t>. Nezapomeňte ani na kukuřici. Ne nadarmo patří kukuřice mezi krmnou obilninu.</a:t>
            </a:r>
          </a:p>
          <a:p>
            <a:r>
              <a:rPr lang="cs-CZ" dirty="0" smtClean="0"/>
              <a:t>Místo si hojně zakrmujeme.</a:t>
            </a:r>
          </a:p>
          <a:p>
            <a:pPr lvl="1"/>
            <a:r>
              <a:rPr lang="cs-CZ" dirty="0" smtClean="0"/>
              <a:t>o krmení do chladné vody si více povíme osobně. Ve Vaší oblíbené prodejně Vám určitě poradí, které </a:t>
            </a:r>
            <a:r>
              <a:rPr lang="cs-CZ" dirty="0" err="1" smtClean="0"/>
              <a:t>boilies</a:t>
            </a:r>
            <a:r>
              <a:rPr lang="cs-CZ" dirty="0" smtClean="0"/>
              <a:t> je vhodné do chladné vody.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5938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POČASÍ A VÝBĚR LOVNÉHO MÍSTA</a:t>
            </a:r>
            <a:r>
              <a:rPr lang="cs-CZ" b="1" dirty="0"/>
              <a:t/>
            </a:r>
            <a:br>
              <a:rPr lang="cs-CZ" b="1" dirty="0"/>
            </a:br>
            <a:r>
              <a:rPr lang="cs-CZ" sz="3600" dirty="0"/>
              <a:t>(BAVÍME SE PŘEDEVŠÍM O KAPROVI)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1"/>
          <a:stretch/>
        </p:blipFill>
        <p:spPr>
          <a:xfrm>
            <a:off x="683568" y="1700808"/>
            <a:ext cx="3528392" cy="4371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28800"/>
            <a:ext cx="4186808" cy="4680520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Odpověď je jednoduchá. Pokud jsi dával/dávala pozor v minulé prezentaci, určitě víš, že počasí je </a:t>
            </a:r>
            <a:r>
              <a:rPr lang="cs-CZ" dirty="0" err="1" smtClean="0"/>
              <a:t>gró</a:t>
            </a:r>
            <a:r>
              <a:rPr lang="cs-CZ" dirty="0" smtClean="0"/>
              <a:t> veškerého rybolovu. 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dirty="0" err="1" smtClean="0"/>
              <a:t>gró</a:t>
            </a:r>
            <a:r>
              <a:rPr lang="cs-CZ" dirty="0" smtClean="0"/>
              <a:t> </a:t>
            </a:r>
            <a:r>
              <a:rPr lang="cs-CZ" dirty="0" smtClean="0"/>
              <a:t>= základ, jádro</a:t>
            </a:r>
          </a:p>
          <a:p>
            <a:r>
              <a:rPr lang="cs-CZ" dirty="0" smtClean="0"/>
              <a:t>Ryby hledáme na opačných místech, než v létě! Tentokrát se vyhýbáme stinným místům </a:t>
            </a:r>
            <a:r>
              <a:rPr lang="cs-CZ" dirty="0" smtClean="0"/>
              <a:t>a lovíme na prosluněných částech vody.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200" dirty="0" smtClean="0"/>
              <a:t>Nejčastěji se dočtete/dozvíte/doslechnete, že podzimní ryba pobývá na hranici mezi mělčinou a hloubkou. Pravda je taková, že musíte znát vodu, na které lovíte. V opačném případě musíte počítat s tím, že žádná rada není stoprocentní.</a:t>
            </a:r>
            <a:endParaRPr lang="cs-CZ" sz="3200" dirty="0"/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006353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POČASÍ A VÝBĚR LOVNÉHO MÍSTA</a:t>
            </a:r>
            <a:r>
              <a:rPr lang="cs-CZ" b="1" dirty="0"/>
              <a:t/>
            </a:r>
            <a:br>
              <a:rPr lang="cs-CZ" b="1" dirty="0"/>
            </a:br>
            <a:r>
              <a:rPr lang="cs-CZ" sz="3600" dirty="0"/>
              <a:t>(BAVÍME SE PŘEDEVŠÍM O KAPROVI)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373041" cy="449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474840" cy="463711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Faktem je, že pokud nesvítí podzimní slunce a ryba se nesluní, najdete ji nejspíš v hloubce. </a:t>
            </a:r>
          </a:p>
          <a:p>
            <a:r>
              <a:rPr lang="cs-CZ" dirty="0" smtClean="0"/>
              <a:t>V hloubce je mnoho přirozených zdrojů potravy. Nezapomeňte, že kapr patří mezi „chytré ryby“, své prostředí dobře zná. Ví, kde má hledat potravu.</a:t>
            </a:r>
          </a:p>
          <a:p>
            <a:r>
              <a:rPr lang="cs-CZ" dirty="0" smtClean="0"/>
              <a:t>Pečlivě sledujte počasí. Déšť, oblačnost a nízký tlak Vám budou hrát do karet.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049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JAKÉ RYBY SE NA PODZIM NEJČASTĚJI OBJEVUJÍ NA HÁČKU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28800"/>
            <a:ext cx="4186808" cy="4497363"/>
          </a:xfrm>
        </p:spPr>
        <p:txBody>
          <a:bodyPr>
            <a:normAutofit/>
          </a:bodyPr>
          <a:lstStyle/>
          <a:p>
            <a:r>
              <a:rPr lang="cs-CZ" dirty="0" smtClean="0"/>
              <a:t>Kapr obecný je nejrozšířenější a nejoblíbenější rybou při podzimním rybolovu. Větší aktivitu vyvíjejí také okouni, ale můžete čekat záběry i od parmy či jelce.</a:t>
            </a:r>
          </a:p>
          <a:p>
            <a:r>
              <a:rPr lang="cs-CZ" dirty="0" smtClean="0"/>
              <a:t>Typická ryba, která bere vždy a všechno, je cejn.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1" b="12923"/>
          <a:stretch/>
        </p:blipFill>
        <p:spPr>
          <a:xfrm>
            <a:off x="755576" y="1628800"/>
            <a:ext cx="3394472" cy="3483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755576" y="5301208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↑ Jaká ryba je na fotce? Poznáš ji? Fotka je z vodního tunelu Živá voda na Modré.</a:t>
            </a:r>
          </a:p>
        </p:txBody>
      </p:sp>
    </p:spTree>
    <p:extLst>
      <p:ext uri="{BB962C8B-B14F-4D97-AF65-F5344CB8AC3E}">
        <p14:creationId xmlns:p14="http://schemas.microsoft.com/office/powerpoint/2010/main" val="2086049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JAK SE NA PODZIM MĚNÍ </a:t>
            </a:r>
            <a:r>
              <a:rPr lang="cs-CZ" b="1" dirty="0" smtClean="0"/>
              <a:t>VZHLED</a:t>
            </a:r>
            <a:r>
              <a:rPr lang="cs-CZ" b="1" dirty="0"/>
              <a:t/>
            </a:r>
            <a:br>
              <a:rPr lang="cs-CZ" b="1" dirty="0"/>
            </a:br>
            <a:r>
              <a:rPr lang="cs-CZ" sz="3600" dirty="0"/>
              <a:t>(BAVÍME SE PŘEDEVŠÍM O KAPROVI)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4762872" cy="4525963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Kapr s odchodem sluníčka bledne. Jinými slovy můžete v létě chytit krásně zlatého šupináče, ale na podzim a v zimě bude spíš šedozelený.</a:t>
            </a:r>
          </a:p>
          <a:p>
            <a:r>
              <a:rPr lang="cs-CZ" dirty="0" smtClean="0"/>
              <a:t>Tloustne, tedy se obaluje tukem. Kaprům bez šupin (lyscům) se obvykle výrazně zvětšuje břicho směrem domů.</a:t>
            </a:r>
          </a:p>
          <a:p>
            <a:pPr lvl="1"/>
            <a:r>
              <a:rPr lang="cs-CZ" dirty="0" smtClean="0"/>
              <a:t>platí, že šupináč se na zimu nemusí tolik zajídat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402378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2626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DDM ASTRA ZLÍN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Ve čtvrtek 15. října </a:t>
            </a:r>
            <a:r>
              <a:rPr lang="cs-CZ" b="1" dirty="0" smtClean="0"/>
              <a:t>se uvidíme na společném povídání přes </a:t>
            </a:r>
            <a:r>
              <a:rPr lang="cs-CZ" b="1" dirty="0" err="1" smtClean="0"/>
              <a:t>Skype</a:t>
            </a:r>
            <a:r>
              <a:rPr lang="cs-CZ" b="1" dirty="0" smtClean="0"/>
              <a:t>. Těšit se budu v </a:t>
            </a:r>
            <a:r>
              <a:rPr lang="cs-CZ" b="1" dirty="0" smtClean="0"/>
              <a:t>17.00 </a:t>
            </a:r>
            <a:r>
              <a:rPr lang="cs-CZ" b="1" dirty="0" smtClean="0"/>
              <a:t>hodin. Ve vyhledávání mě najdeš jako:</a:t>
            </a:r>
          </a:p>
          <a:p>
            <a:pPr lvl="1"/>
            <a:r>
              <a:rPr lang="cs-CZ" b="1" dirty="0"/>
              <a:t>live:.</a:t>
            </a:r>
            <a:r>
              <a:rPr lang="cs-CZ" b="1" dirty="0" smtClean="0"/>
              <a:t>cid.e26fd72d646f03a5 | DDM Astra Zlín</a:t>
            </a:r>
          </a:p>
          <a:p>
            <a:pPr marL="457200" lvl="1" indent="0">
              <a:buNone/>
            </a:pPr>
            <a:endParaRPr lang="cs-CZ" dirty="0"/>
          </a:p>
          <a:p>
            <a:r>
              <a:rPr lang="cs-CZ" dirty="0" smtClean="0"/>
              <a:t>Projdi si pečlivě obě prezentace, připrav si otázky. Pokud ti vyjde čas, můžeš zkusit tento </a:t>
            </a:r>
            <a:r>
              <a:rPr lang="cs-CZ" dirty="0"/>
              <a:t>rybí test: https://magazin.aktualne.cz/vanocni-test-vyznate-se-v-rybach/r~7d67c898e56811e7988aac1f6b220ee8/</a:t>
            </a:r>
          </a:p>
        </p:txBody>
      </p:sp>
    </p:spTree>
    <p:extLst>
      <p:ext uri="{BB962C8B-B14F-4D97-AF65-F5344CB8AC3E}">
        <p14:creationId xmlns:p14="http://schemas.microsoft.com/office/powerpoint/2010/main" val="3867865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736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RYBÁŘSKÝ KROUŽEK</vt:lpstr>
      <vt:lpstr>RYBAŘENÍ NA PODZIM</vt:lpstr>
      <vt:lpstr>RYBAŘENÍ NA PODZIM</vt:lpstr>
      <vt:lpstr>RYBAŘENÍ NA PODZIM</vt:lpstr>
      <vt:lpstr>JAK SE NA PODZIM MĚNÍ JÍDELNÍČEK (BAVÍME SE PŘEDEVŠÍM O KAPROVI)</vt:lpstr>
      <vt:lpstr>JAK SE NA PODZIM MĚNÍ JÍDELNÍČEK (BAVÍME SE PŘEDEVŠÍM O KAPROVI)</vt:lpstr>
      <vt:lpstr>POČASÍ A VÝBĚR LOVNÉHO MÍSTA (BAVÍME SE PŘEDEVŠÍM O KAPROVI)</vt:lpstr>
      <vt:lpstr>POČASÍ A VÝBĚR LOVNÉHO MÍSTA (BAVÍME SE PŘEDEVŠÍM O KAPROVI)</vt:lpstr>
      <vt:lpstr>JAKÉ RYBY SE NA PODZIM NEJČASTĚJI OBJEVUJÍ NA HÁČKU</vt:lpstr>
      <vt:lpstr>JAK SE NA PODZIM MĚNÍ VZHLED (BAVÍME SE PŘEDEVŠÍM O KAPROVI)</vt:lpstr>
      <vt:lpstr>DDM ASTRA ZLÍN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RYBÁŘSKÝ KROUŽEK</dc:title>
  <dc:creator>TanceR Cup</dc:creator>
  <cp:lastModifiedBy>TanceR Cup</cp:lastModifiedBy>
  <cp:revision>27</cp:revision>
  <dcterms:created xsi:type="dcterms:W3CDTF">2020-10-08T09:25:23Z</dcterms:created>
  <dcterms:modified xsi:type="dcterms:W3CDTF">2020-10-13T07:36:14Z</dcterms:modified>
</cp:coreProperties>
</file>