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8" r:id="rId3"/>
    <p:sldId id="269" r:id="rId4"/>
    <p:sldId id="270" r:id="rId5"/>
    <p:sldId id="271" r:id="rId6"/>
    <p:sldId id="272" r:id="rId7"/>
    <p:sldId id="273" r:id="rId8"/>
    <p:sldId id="274" r:id="rId9"/>
    <p:sldId id="275" r:id="rId10"/>
    <p:sldId id="276" r:id="rId11"/>
    <p:sldId id="278" r:id="rId12"/>
    <p:sldId id="279" r:id="rId13"/>
    <p:sldId id="280" r:id="rId14"/>
    <p:sldId id="281" r:id="rId15"/>
    <p:sldId id="282" r:id="rId16"/>
    <p:sldId id="283" r:id="rId17"/>
    <p:sldId id="284" r:id="rId18"/>
    <p:sldId id="285" r:id="rId19"/>
    <p:sldId id="286" r:id="rId20"/>
    <p:sldId id="287" r:id="rId21"/>
    <p:sldId id="288" r:id="rId22"/>
    <p:sldId id="289" r:id="rId23"/>
    <p:sldId id="290" r:id="rId24"/>
    <p:sldId id="267" r:id="rId25"/>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9FFDF"/>
    <a:srgbClr val="006600"/>
    <a:srgbClr val="0F8200"/>
    <a:srgbClr val="18CC00"/>
    <a:srgbClr val="D1DFB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58" autoAdjust="0"/>
  </p:normalViewPr>
  <p:slideViewPr>
    <p:cSldViewPr>
      <p:cViewPr varScale="1">
        <p:scale>
          <a:sx n="83" d="100"/>
          <a:sy n="83" d="100"/>
        </p:scale>
        <p:origin x="-1426" y="-5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D3410905-C44E-4339-B117-383ECE115357}" type="datetimeFigureOut">
              <a:rPr lang="cs-CZ" smtClean="0"/>
              <a:t>20.10.2020</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301BA72-9DF7-4C0D-9D8F-33F581AA807D}" type="slidenum">
              <a:rPr lang="cs-CZ" smtClean="0"/>
              <a:t>‹#›</a:t>
            </a:fld>
            <a:endParaRPr lang="cs-CZ"/>
          </a:p>
        </p:txBody>
      </p:sp>
    </p:spTree>
    <p:extLst>
      <p:ext uri="{BB962C8B-B14F-4D97-AF65-F5344CB8AC3E}">
        <p14:creationId xmlns:p14="http://schemas.microsoft.com/office/powerpoint/2010/main" val="27150892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D3410905-C44E-4339-B117-383ECE115357}" type="datetimeFigureOut">
              <a:rPr lang="cs-CZ" smtClean="0"/>
              <a:t>20.10.2020</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301BA72-9DF7-4C0D-9D8F-33F581AA807D}" type="slidenum">
              <a:rPr lang="cs-CZ" smtClean="0"/>
              <a:t>‹#›</a:t>
            </a:fld>
            <a:endParaRPr lang="cs-CZ"/>
          </a:p>
        </p:txBody>
      </p:sp>
    </p:spTree>
    <p:extLst>
      <p:ext uri="{BB962C8B-B14F-4D97-AF65-F5344CB8AC3E}">
        <p14:creationId xmlns:p14="http://schemas.microsoft.com/office/powerpoint/2010/main" val="16982187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D3410905-C44E-4339-B117-383ECE115357}" type="datetimeFigureOut">
              <a:rPr lang="cs-CZ" smtClean="0"/>
              <a:t>20.10.2020</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301BA72-9DF7-4C0D-9D8F-33F581AA807D}" type="slidenum">
              <a:rPr lang="cs-CZ" smtClean="0"/>
              <a:t>‹#›</a:t>
            </a:fld>
            <a:endParaRPr lang="cs-CZ"/>
          </a:p>
        </p:txBody>
      </p:sp>
    </p:spTree>
    <p:extLst>
      <p:ext uri="{BB962C8B-B14F-4D97-AF65-F5344CB8AC3E}">
        <p14:creationId xmlns:p14="http://schemas.microsoft.com/office/powerpoint/2010/main" val="12667518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D3410905-C44E-4339-B117-383ECE115357}" type="datetimeFigureOut">
              <a:rPr lang="cs-CZ" smtClean="0"/>
              <a:t>20.10.2020</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2301BA72-9DF7-4C0D-9D8F-33F581AA807D}" type="slidenum">
              <a:rPr lang="cs-CZ" smtClean="0"/>
              <a:t>‹#›</a:t>
            </a:fld>
            <a:endParaRPr lang="cs-CZ"/>
          </a:p>
        </p:txBody>
      </p:sp>
    </p:spTree>
    <p:extLst>
      <p:ext uri="{BB962C8B-B14F-4D97-AF65-F5344CB8AC3E}">
        <p14:creationId xmlns:p14="http://schemas.microsoft.com/office/powerpoint/2010/main" val="26896968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D3410905-C44E-4339-B117-383ECE115357}" type="datetimeFigureOut">
              <a:rPr lang="cs-CZ" smtClean="0"/>
              <a:t>20.10.2020</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2301BA72-9DF7-4C0D-9D8F-33F581AA807D}" type="slidenum">
              <a:rPr lang="cs-CZ" smtClean="0"/>
              <a:t>‹#›</a:t>
            </a:fld>
            <a:endParaRPr lang="cs-CZ"/>
          </a:p>
        </p:txBody>
      </p:sp>
    </p:spTree>
    <p:extLst>
      <p:ext uri="{BB962C8B-B14F-4D97-AF65-F5344CB8AC3E}">
        <p14:creationId xmlns:p14="http://schemas.microsoft.com/office/powerpoint/2010/main" val="7534353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D3410905-C44E-4339-B117-383ECE115357}" type="datetimeFigureOut">
              <a:rPr lang="cs-CZ" smtClean="0"/>
              <a:t>20.10.2020</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2301BA72-9DF7-4C0D-9D8F-33F581AA807D}" type="slidenum">
              <a:rPr lang="cs-CZ" smtClean="0"/>
              <a:t>‹#›</a:t>
            </a:fld>
            <a:endParaRPr lang="cs-CZ"/>
          </a:p>
        </p:txBody>
      </p:sp>
    </p:spTree>
    <p:extLst>
      <p:ext uri="{BB962C8B-B14F-4D97-AF65-F5344CB8AC3E}">
        <p14:creationId xmlns:p14="http://schemas.microsoft.com/office/powerpoint/2010/main" val="38427782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D3410905-C44E-4339-B117-383ECE115357}" type="datetimeFigureOut">
              <a:rPr lang="cs-CZ" smtClean="0"/>
              <a:t>20.10.2020</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2301BA72-9DF7-4C0D-9D8F-33F581AA807D}" type="slidenum">
              <a:rPr lang="cs-CZ" smtClean="0"/>
              <a:t>‹#›</a:t>
            </a:fld>
            <a:endParaRPr lang="cs-CZ"/>
          </a:p>
        </p:txBody>
      </p:sp>
    </p:spTree>
    <p:extLst>
      <p:ext uri="{BB962C8B-B14F-4D97-AF65-F5344CB8AC3E}">
        <p14:creationId xmlns:p14="http://schemas.microsoft.com/office/powerpoint/2010/main" val="2600277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D3410905-C44E-4339-B117-383ECE115357}" type="datetimeFigureOut">
              <a:rPr lang="cs-CZ" smtClean="0"/>
              <a:t>20.10.2020</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2301BA72-9DF7-4C0D-9D8F-33F581AA807D}" type="slidenum">
              <a:rPr lang="cs-CZ" smtClean="0"/>
              <a:t>‹#›</a:t>
            </a:fld>
            <a:endParaRPr lang="cs-CZ"/>
          </a:p>
        </p:txBody>
      </p:sp>
    </p:spTree>
    <p:extLst>
      <p:ext uri="{BB962C8B-B14F-4D97-AF65-F5344CB8AC3E}">
        <p14:creationId xmlns:p14="http://schemas.microsoft.com/office/powerpoint/2010/main" val="31636143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D3410905-C44E-4339-B117-383ECE115357}" type="datetimeFigureOut">
              <a:rPr lang="cs-CZ" smtClean="0"/>
              <a:t>20.10.2020</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2301BA72-9DF7-4C0D-9D8F-33F581AA807D}" type="slidenum">
              <a:rPr lang="cs-CZ" smtClean="0"/>
              <a:t>‹#›</a:t>
            </a:fld>
            <a:endParaRPr lang="cs-CZ"/>
          </a:p>
        </p:txBody>
      </p:sp>
    </p:spTree>
    <p:extLst>
      <p:ext uri="{BB962C8B-B14F-4D97-AF65-F5344CB8AC3E}">
        <p14:creationId xmlns:p14="http://schemas.microsoft.com/office/powerpoint/2010/main" val="2330466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D3410905-C44E-4339-B117-383ECE115357}" type="datetimeFigureOut">
              <a:rPr lang="cs-CZ" smtClean="0"/>
              <a:t>20.10.2020</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301BA72-9DF7-4C0D-9D8F-33F581AA807D}" type="slidenum">
              <a:rPr lang="cs-CZ" smtClean="0"/>
              <a:t>‹#›</a:t>
            </a:fld>
            <a:endParaRPr lang="cs-CZ"/>
          </a:p>
        </p:txBody>
      </p:sp>
    </p:spTree>
    <p:extLst>
      <p:ext uri="{BB962C8B-B14F-4D97-AF65-F5344CB8AC3E}">
        <p14:creationId xmlns:p14="http://schemas.microsoft.com/office/powerpoint/2010/main" val="41933923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D3410905-C44E-4339-B117-383ECE115357}" type="datetimeFigureOut">
              <a:rPr lang="cs-CZ" smtClean="0"/>
              <a:t>20.10.2020</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301BA72-9DF7-4C0D-9D8F-33F581AA807D}" type="slidenum">
              <a:rPr lang="cs-CZ" smtClean="0"/>
              <a:t>‹#›</a:t>
            </a:fld>
            <a:endParaRPr lang="cs-CZ"/>
          </a:p>
        </p:txBody>
      </p:sp>
    </p:spTree>
    <p:extLst>
      <p:ext uri="{BB962C8B-B14F-4D97-AF65-F5344CB8AC3E}">
        <p14:creationId xmlns:p14="http://schemas.microsoft.com/office/powerpoint/2010/main" val="35733698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410905-C44E-4339-B117-383ECE115357}" type="datetimeFigureOut">
              <a:rPr lang="cs-CZ" smtClean="0"/>
              <a:t>20.10.2020</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01BA72-9DF7-4C0D-9D8F-33F581AA807D}" type="slidenum">
              <a:rPr lang="cs-CZ" smtClean="0"/>
              <a:t>‹#›</a:t>
            </a:fld>
            <a:endParaRPr lang="cs-CZ"/>
          </a:p>
        </p:txBody>
      </p:sp>
    </p:spTree>
    <p:extLst>
      <p:ext uri="{BB962C8B-B14F-4D97-AF65-F5344CB8AC3E}">
        <p14:creationId xmlns:p14="http://schemas.microsoft.com/office/powerpoint/2010/main" val="32190058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Nadpis 1"/>
          <p:cNvSpPr>
            <a:spLocks noGrp="1"/>
          </p:cNvSpPr>
          <p:nvPr>
            <p:ph type="ctrTitle"/>
          </p:nvPr>
        </p:nvSpPr>
        <p:spPr>
          <a:xfrm>
            <a:off x="683568" y="1700808"/>
            <a:ext cx="7772400" cy="1470025"/>
          </a:xfrm>
        </p:spPr>
        <p:txBody>
          <a:bodyPr/>
          <a:lstStyle/>
          <a:p>
            <a:r>
              <a:rPr lang="cs-CZ" b="1" dirty="0" smtClean="0"/>
              <a:t>RYBÁŘSKÝ KROUŽEK</a:t>
            </a:r>
            <a:endParaRPr lang="cs-CZ" b="1" dirty="0"/>
          </a:p>
        </p:txBody>
      </p:sp>
      <p:sp>
        <p:nvSpPr>
          <p:cNvPr id="3" name="Podnadpis 2"/>
          <p:cNvSpPr>
            <a:spLocks noGrp="1"/>
          </p:cNvSpPr>
          <p:nvPr>
            <p:ph type="subTitle" idx="1"/>
          </p:nvPr>
        </p:nvSpPr>
        <p:spPr/>
        <p:txBody>
          <a:bodyPr>
            <a:normAutofit fontScale="92500" lnSpcReduction="20000"/>
          </a:bodyPr>
          <a:lstStyle/>
          <a:p>
            <a:r>
              <a:rPr lang="cs-CZ" dirty="0" smtClean="0">
                <a:solidFill>
                  <a:schemeClr val="tx1"/>
                </a:solidFill>
              </a:rPr>
              <a:t>DDM ASTRA ZLÍN</a:t>
            </a:r>
          </a:p>
          <a:p>
            <a:r>
              <a:rPr lang="cs-CZ" dirty="0" smtClean="0">
                <a:solidFill>
                  <a:schemeClr val="tx1"/>
                </a:solidFill>
              </a:rPr>
              <a:t>distanční výuka</a:t>
            </a:r>
          </a:p>
          <a:p>
            <a:endParaRPr lang="cs-CZ" dirty="0" smtClean="0">
              <a:solidFill>
                <a:schemeClr val="tx1"/>
              </a:solidFill>
            </a:endParaRPr>
          </a:p>
          <a:p>
            <a:r>
              <a:rPr lang="cs-CZ" sz="2400" dirty="0">
                <a:solidFill>
                  <a:schemeClr val="tx1"/>
                </a:solidFill>
              </a:rPr>
              <a:t>z</a:t>
            </a:r>
            <a:r>
              <a:rPr lang="cs-CZ" sz="2400" dirty="0" smtClean="0">
                <a:solidFill>
                  <a:schemeClr val="tx1"/>
                </a:solidFill>
              </a:rPr>
              <a:t>pracováno 20.10.2020</a:t>
            </a:r>
            <a:endParaRPr lang="cs-CZ" sz="2400" dirty="0">
              <a:solidFill>
                <a:schemeClr val="tx1"/>
              </a:solidFill>
            </a:endParaRPr>
          </a:p>
        </p:txBody>
      </p:sp>
    </p:spTree>
    <p:extLst>
      <p:ext uri="{BB962C8B-B14F-4D97-AF65-F5344CB8AC3E}">
        <p14:creationId xmlns:p14="http://schemas.microsoft.com/office/powerpoint/2010/main" val="19684689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DRAVÉ RYBY</a:t>
            </a:r>
            <a:endParaRPr lang="cs-CZ" b="1" dirty="0"/>
          </a:p>
        </p:txBody>
      </p:sp>
      <p:sp>
        <p:nvSpPr>
          <p:cNvPr id="3" name="Zástupný symbol pro obsah 2"/>
          <p:cNvSpPr>
            <a:spLocks noGrp="1"/>
          </p:cNvSpPr>
          <p:nvPr>
            <p:ph sz="half" idx="1"/>
          </p:nvPr>
        </p:nvSpPr>
        <p:spPr/>
        <p:txBody>
          <a:bodyPr>
            <a:normAutofit fontScale="92500"/>
          </a:bodyPr>
          <a:lstStyle/>
          <a:p>
            <a:r>
              <a:rPr lang="cs-CZ" dirty="0" smtClean="0"/>
              <a:t>Dnes se budeme věnovat pěti dravým rybám, které můžete lovit na svazových vodách ve druhé polovině roku.</a:t>
            </a:r>
          </a:p>
          <a:p>
            <a:r>
              <a:rPr lang="cs-CZ" dirty="0" smtClean="0"/>
              <a:t>Tyto ryby jsou hájeny v období od 1. ledna do 15. června včetně.</a:t>
            </a:r>
          </a:p>
          <a:p>
            <a:r>
              <a:rPr lang="cs-CZ" dirty="0" smtClean="0"/>
              <a:t>Řeč bude o sumci, štice, candátu, </a:t>
            </a:r>
            <a:r>
              <a:rPr lang="cs-CZ" dirty="0" err="1" smtClean="0"/>
              <a:t>bolenovi</a:t>
            </a:r>
            <a:r>
              <a:rPr lang="cs-CZ" dirty="0" smtClean="0"/>
              <a:t> a úhoři.</a:t>
            </a:r>
            <a:endParaRPr lang="cs-CZ" dirty="0"/>
          </a:p>
        </p:txBody>
      </p:sp>
      <p:pic>
        <p:nvPicPr>
          <p:cNvPr id="5" name="Zástupný symbol pro obsah 4"/>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4857115" y="1600200"/>
            <a:ext cx="3620770" cy="4525963"/>
          </a:xfrm>
        </p:spPr>
      </p:pic>
    </p:spTree>
    <p:extLst>
      <p:ext uri="{BB962C8B-B14F-4D97-AF65-F5344CB8AC3E}">
        <p14:creationId xmlns:p14="http://schemas.microsoft.com/office/powerpoint/2010/main" val="42110682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SUMEC VELKÝ</a:t>
            </a:r>
            <a:endParaRPr lang="cs-CZ" b="1" dirty="0"/>
          </a:p>
        </p:txBody>
      </p:sp>
      <p:sp>
        <p:nvSpPr>
          <p:cNvPr id="3" name="Zástupný symbol pro obsah 2"/>
          <p:cNvSpPr>
            <a:spLocks noGrp="1"/>
          </p:cNvSpPr>
          <p:nvPr>
            <p:ph sz="half" idx="1"/>
          </p:nvPr>
        </p:nvSpPr>
        <p:spPr>
          <a:xfrm>
            <a:off x="530336" y="1484784"/>
            <a:ext cx="7787208" cy="3052935"/>
          </a:xfrm>
        </p:spPr>
        <p:txBody>
          <a:bodyPr>
            <a:normAutofit fontScale="85000" lnSpcReduction="20000"/>
          </a:bodyPr>
          <a:lstStyle/>
          <a:p>
            <a:r>
              <a:rPr lang="cs-CZ" dirty="0" smtClean="0"/>
              <a:t>Anglický název: </a:t>
            </a:r>
            <a:r>
              <a:rPr lang="cs-CZ" dirty="0" err="1" smtClean="0"/>
              <a:t>Wels</a:t>
            </a:r>
            <a:r>
              <a:rPr lang="cs-CZ" dirty="0" smtClean="0"/>
              <a:t> </a:t>
            </a:r>
            <a:r>
              <a:rPr lang="cs-CZ" dirty="0" err="1" smtClean="0"/>
              <a:t>Catfish</a:t>
            </a:r>
            <a:r>
              <a:rPr lang="cs-CZ" dirty="0" smtClean="0"/>
              <a:t> (</a:t>
            </a:r>
            <a:r>
              <a:rPr lang="cs-CZ" dirty="0" err="1" smtClean="0"/>
              <a:t>Sheatfish</a:t>
            </a:r>
            <a:r>
              <a:rPr lang="cs-CZ" dirty="0" smtClean="0"/>
              <a:t>)</a:t>
            </a:r>
          </a:p>
          <a:p>
            <a:r>
              <a:rPr lang="cs-CZ" dirty="0" smtClean="0"/>
              <a:t>Latinský název: </a:t>
            </a:r>
            <a:r>
              <a:rPr lang="cs-CZ" dirty="0" err="1" smtClean="0"/>
              <a:t>Silurus</a:t>
            </a:r>
            <a:r>
              <a:rPr lang="cs-CZ" dirty="0" smtClean="0"/>
              <a:t> </a:t>
            </a:r>
            <a:r>
              <a:rPr lang="cs-CZ" dirty="0" err="1" smtClean="0"/>
              <a:t>glanis</a:t>
            </a:r>
            <a:endParaRPr lang="cs-CZ" dirty="0" smtClean="0"/>
          </a:p>
          <a:p>
            <a:r>
              <a:rPr lang="cs-CZ" dirty="0" smtClean="0"/>
              <a:t>Zařazení: strunatec (kmen), obratlovec (podkmen)</a:t>
            </a:r>
          </a:p>
          <a:p>
            <a:endParaRPr lang="cs-CZ" dirty="0"/>
          </a:p>
          <a:p>
            <a:r>
              <a:rPr lang="cs-CZ" dirty="0" smtClean="0"/>
              <a:t>Sumec dorůstá až dvou metrů, výjimečně můžeme narazit na větší kus do pěti metrů. Váha dospělého kusu se pohybuje kolem 60 kg. Platí, že čím teplejší nebo klidnější voda, tím větší velikost. Obrovští sumci se objevují například v Itálii, Rusku, Kazachstánu.</a:t>
            </a:r>
            <a:endParaRPr lang="cs-CZ" dirty="0"/>
          </a:p>
        </p:txBody>
      </p:sp>
      <p:pic>
        <p:nvPicPr>
          <p:cNvPr id="5" name="Zástupný symbol pro obsah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67544" y="4653136"/>
            <a:ext cx="3352800" cy="1859280"/>
          </a:xfrm>
          <a:prstGeom prst="rect">
            <a:avLst/>
          </a:prstGeom>
          <a:ln>
            <a:noFill/>
          </a:ln>
          <a:effectLst>
            <a:outerShdw blurRad="292100" dist="139700" dir="2700000" algn="tl" rotWithShape="0">
              <a:srgbClr val="333333">
                <a:alpha val="65000"/>
              </a:srgbClr>
            </a:outerShdw>
          </a:effectLst>
        </p:spPr>
      </p:pic>
      <p:sp>
        <p:nvSpPr>
          <p:cNvPr id="6" name="TextovéPole 5"/>
          <p:cNvSpPr txBox="1"/>
          <p:nvPr/>
        </p:nvSpPr>
        <p:spPr>
          <a:xfrm>
            <a:off x="4072480" y="5877272"/>
            <a:ext cx="4248472" cy="646331"/>
          </a:xfrm>
          <a:prstGeom prst="rect">
            <a:avLst/>
          </a:prstGeom>
          <a:noFill/>
        </p:spPr>
        <p:txBody>
          <a:bodyPr wrap="square" rtlCol="0">
            <a:spAutoFit/>
          </a:bodyPr>
          <a:lstStyle/>
          <a:p>
            <a:r>
              <a:rPr lang="cs-CZ" dirty="0" smtClean="0"/>
              <a:t>Sumec velký pod vodou:</a:t>
            </a:r>
          </a:p>
          <a:p>
            <a:r>
              <a:rPr lang="cs-CZ" dirty="0"/>
              <a:t>https://youtu.be/PO3NsF0vqUY</a:t>
            </a:r>
          </a:p>
        </p:txBody>
      </p:sp>
    </p:spTree>
    <p:extLst>
      <p:ext uri="{BB962C8B-B14F-4D97-AF65-F5344CB8AC3E}">
        <p14:creationId xmlns:p14="http://schemas.microsoft.com/office/powerpoint/2010/main" val="16241538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SUMEC VELKÝ</a:t>
            </a:r>
            <a:endParaRPr lang="cs-CZ" b="1" dirty="0"/>
          </a:p>
        </p:txBody>
      </p:sp>
      <p:sp>
        <p:nvSpPr>
          <p:cNvPr id="3" name="Zástupný symbol pro obsah 2"/>
          <p:cNvSpPr>
            <a:spLocks noGrp="1"/>
          </p:cNvSpPr>
          <p:nvPr>
            <p:ph idx="1"/>
          </p:nvPr>
        </p:nvSpPr>
        <p:spPr/>
        <p:txBody>
          <a:bodyPr>
            <a:normAutofit fontScale="62500" lnSpcReduction="20000"/>
          </a:bodyPr>
          <a:lstStyle/>
          <a:p>
            <a:r>
              <a:rPr lang="cs-CZ" dirty="0" smtClean="0"/>
              <a:t>Sumec společně s jesetery patří mezi největší sladkovodní ryby, které můžeme v Evropě najít. </a:t>
            </a:r>
          </a:p>
          <a:p>
            <a:r>
              <a:rPr lang="cs-CZ" dirty="0" smtClean="0"/>
              <a:t>Sumec má širokou hlavu, tlamu plnou zubů. Z míst nad koutky mu trčí dlouhé vousy. Ty jsou pro něj velmi důležité, protože právě ve vousech má sumec chuťové buňky. Vousy tak sumci nahrazují špatný zrak.</a:t>
            </a:r>
          </a:p>
          <a:p>
            <a:r>
              <a:rPr lang="cs-CZ" dirty="0" smtClean="0"/>
              <a:t>Tvar těla připomíná žabího pulce, hlava je velká, hřbetní ploutev malá, konec těla je úzký, do špice.</a:t>
            </a:r>
          </a:p>
          <a:p>
            <a:r>
              <a:rPr lang="cs-CZ" dirty="0" smtClean="0"/>
              <a:t>Sumec má tmavě zelenou až modrošedou barvu, může být poset světle šedými nebo bílými skvrnami. Velmi ojediněle se vyskytují i bílí albíni.</a:t>
            </a:r>
          </a:p>
          <a:p>
            <a:r>
              <a:rPr lang="cs-CZ" dirty="0" smtClean="0"/>
              <a:t>Sumec je ve sportovním rybolovu cennou rybou, jeho význam v přírodě je ale mnohem vyšší. Sumec se stará o to, aby se nepřemnožily méně cenné druhy ryb v místě, které obývá. </a:t>
            </a:r>
          </a:p>
          <a:p>
            <a:pPr lvl="1"/>
            <a:r>
              <a:rPr lang="cs-CZ" dirty="0" smtClean="0"/>
              <a:t>Sumec je stanovištní ryba. To znamená, že se drží stále na stejném místě. Většinu dne pobývá v úkrytech, vyráží na lov až za soumraku.</a:t>
            </a:r>
          </a:p>
          <a:p>
            <a:r>
              <a:rPr lang="cs-CZ" dirty="0" smtClean="0"/>
              <a:t>Sumec je teplomilná ryba, která v období chladna upadá do zimního spánku.</a:t>
            </a:r>
            <a:endParaRPr lang="cs-CZ" dirty="0"/>
          </a:p>
        </p:txBody>
      </p:sp>
    </p:spTree>
    <p:extLst>
      <p:ext uri="{BB962C8B-B14F-4D97-AF65-F5344CB8AC3E}">
        <p14:creationId xmlns:p14="http://schemas.microsoft.com/office/powerpoint/2010/main" val="36918066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SUMEC VELKÝ (zajímavosti)</a:t>
            </a:r>
            <a:endParaRPr lang="cs-CZ" b="1" dirty="0"/>
          </a:p>
        </p:txBody>
      </p:sp>
      <p:sp>
        <p:nvSpPr>
          <p:cNvPr id="3" name="Zástupný symbol pro obsah 2"/>
          <p:cNvSpPr>
            <a:spLocks noGrp="1"/>
          </p:cNvSpPr>
          <p:nvPr>
            <p:ph idx="1"/>
          </p:nvPr>
        </p:nvSpPr>
        <p:spPr/>
        <p:txBody>
          <a:bodyPr>
            <a:normAutofit/>
          </a:bodyPr>
          <a:lstStyle/>
          <a:p>
            <a:r>
              <a:rPr lang="cs-CZ" dirty="0" smtClean="0"/>
              <a:t>Sumec těžší než 15 kg je k jídlu moc tučný. Nicméně minimální lovná délka je 70 cm.</a:t>
            </a:r>
          </a:p>
          <a:p>
            <a:r>
              <a:rPr lang="cs-CZ" dirty="0" smtClean="0"/>
              <a:t>Sumec je plachý a velmi dobře slyší.</a:t>
            </a:r>
          </a:p>
          <a:p>
            <a:r>
              <a:rPr lang="cs-CZ" dirty="0" smtClean="0"/>
              <a:t>Jikry sumce jsou jedované.</a:t>
            </a:r>
          </a:p>
          <a:p>
            <a:r>
              <a:rPr lang="cs-CZ" dirty="0" smtClean="0"/>
              <a:t>Sumec kromě ryb řadí do svého jídelníčku také červy, hlodavce, mláďata vodních ptáků. Velký sumec je schopen ulovit i kachnu.</a:t>
            </a:r>
          </a:p>
          <a:p>
            <a:r>
              <a:rPr lang="cs-CZ" dirty="0" smtClean="0"/>
              <a:t>Sumec se dožívá 20 až 40 let.</a:t>
            </a:r>
            <a:endParaRPr lang="cs-CZ" dirty="0"/>
          </a:p>
        </p:txBody>
      </p:sp>
    </p:spTree>
    <p:extLst>
      <p:ext uri="{BB962C8B-B14F-4D97-AF65-F5344CB8AC3E}">
        <p14:creationId xmlns:p14="http://schemas.microsoft.com/office/powerpoint/2010/main" val="39564375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ZDROJE INFORMACÍ O SUMCI</a:t>
            </a:r>
            <a:endParaRPr lang="cs-CZ" b="1" dirty="0"/>
          </a:p>
        </p:txBody>
      </p:sp>
      <p:sp>
        <p:nvSpPr>
          <p:cNvPr id="3" name="Zástupný symbol pro obsah 2"/>
          <p:cNvSpPr>
            <a:spLocks noGrp="1"/>
          </p:cNvSpPr>
          <p:nvPr>
            <p:ph idx="1"/>
          </p:nvPr>
        </p:nvSpPr>
        <p:spPr/>
        <p:txBody>
          <a:bodyPr/>
          <a:lstStyle/>
          <a:p>
            <a:r>
              <a:rPr lang="cs-CZ" dirty="0"/>
              <a:t>http://www.zoochleby.cz/sumec-velky-5954</a:t>
            </a:r>
            <a:r>
              <a:rPr lang="cs-CZ" dirty="0" smtClean="0"/>
              <a:t>/</a:t>
            </a:r>
          </a:p>
          <a:p>
            <a:r>
              <a:rPr lang="cs-CZ" dirty="0"/>
              <a:t>https://www.chytej.cz/atlas-ryb/sumec-velky/</a:t>
            </a:r>
            <a:endParaRPr lang="cs-CZ" dirty="0" smtClean="0"/>
          </a:p>
          <a:p>
            <a:r>
              <a:rPr lang="cs-CZ" dirty="0"/>
              <a:t>https://www.mrk.cz/r/atlasy/atlas_ryb/maloostni/sumcoviti/sumec_velky</a:t>
            </a:r>
            <a:r>
              <a:rPr lang="cs-CZ" dirty="0" smtClean="0"/>
              <a:t>/</a:t>
            </a:r>
          </a:p>
          <a:p>
            <a:pPr marL="0" indent="0">
              <a:buNone/>
            </a:pPr>
            <a:endParaRPr lang="cs-CZ" dirty="0" smtClean="0"/>
          </a:p>
        </p:txBody>
      </p:sp>
    </p:spTree>
    <p:extLst>
      <p:ext uri="{BB962C8B-B14F-4D97-AF65-F5344CB8AC3E}">
        <p14:creationId xmlns:p14="http://schemas.microsoft.com/office/powerpoint/2010/main" val="1652336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ŠTIKA OBECNÁ</a:t>
            </a:r>
            <a:endParaRPr lang="cs-CZ" b="1" dirty="0"/>
          </a:p>
        </p:txBody>
      </p:sp>
      <p:sp>
        <p:nvSpPr>
          <p:cNvPr id="3" name="Zástupný symbol pro obsah 2"/>
          <p:cNvSpPr>
            <a:spLocks noGrp="1"/>
          </p:cNvSpPr>
          <p:nvPr>
            <p:ph sz="half" idx="1"/>
          </p:nvPr>
        </p:nvSpPr>
        <p:spPr>
          <a:xfrm>
            <a:off x="530336" y="1484784"/>
            <a:ext cx="7787208" cy="3052935"/>
          </a:xfrm>
        </p:spPr>
        <p:txBody>
          <a:bodyPr>
            <a:normAutofit fontScale="92500" lnSpcReduction="10000"/>
          </a:bodyPr>
          <a:lstStyle/>
          <a:p>
            <a:r>
              <a:rPr lang="cs-CZ" dirty="0" smtClean="0"/>
              <a:t>Anglický název: </a:t>
            </a:r>
            <a:r>
              <a:rPr lang="cs-CZ" dirty="0" err="1" smtClean="0"/>
              <a:t>Northern</a:t>
            </a:r>
            <a:r>
              <a:rPr lang="cs-CZ" dirty="0" smtClean="0"/>
              <a:t> </a:t>
            </a:r>
            <a:r>
              <a:rPr lang="cs-CZ" dirty="0" err="1" smtClean="0"/>
              <a:t>Pike</a:t>
            </a:r>
            <a:endParaRPr lang="cs-CZ" dirty="0" smtClean="0"/>
          </a:p>
          <a:p>
            <a:r>
              <a:rPr lang="cs-CZ" dirty="0" smtClean="0"/>
              <a:t>Latinský název: </a:t>
            </a:r>
            <a:r>
              <a:rPr lang="cs-CZ" dirty="0" err="1" smtClean="0"/>
              <a:t>Esox</a:t>
            </a:r>
            <a:r>
              <a:rPr lang="cs-CZ" dirty="0" smtClean="0"/>
              <a:t> </a:t>
            </a:r>
            <a:r>
              <a:rPr lang="cs-CZ" dirty="0" err="1" smtClean="0"/>
              <a:t>lucius</a:t>
            </a:r>
            <a:endParaRPr lang="cs-CZ" dirty="0" smtClean="0"/>
          </a:p>
          <a:p>
            <a:r>
              <a:rPr lang="cs-CZ" dirty="0" smtClean="0"/>
              <a:t>Zařazení: strunatec (kmen), obratlovec (podkmen)</a:t>
            </a:r>
          </a:p>
          <a:p>
            <a:endParaRPr lang="cs-CZ" dirty="0"/>
          </a:p>
          <a:p>
            <a:r>
              <a:rPr lang="cs-CZ" dirty="0" smtClean="0"/>
              <a:t>Štika dorůstá až 1,5 metru a může vážit až 25 kilogramů. Dožívá se kolem 15ti let.</a:t>
            </a:r>
          </a:p>
          <a:p>
            <a:r>
              <a:rPr lang="cs-CZ" dirty="0" smtClean="0"/>
              <a:t>Minimální lovná délka je stanovena na 50 cm.</a:t>
            </a:r>
            <a:endParaRPr lang="cs-CZ" dirty="0"/>
          </a:p>
        </p:txBody>
      </p:sp>
      <p:sp>
        <p:nvSpPr>
          <p:cNvPr id="6" name="TextovéPole 5"/>
          <p:cNvSpPr txBox="1"/>
          <p:nvPr/>
        </p:nvSpPr>
        <p:spPr>
          <a:xfrm>
            <a:off x="4644008" y="4797152"/>
            <a:ext cx="4248472" cy="646331"/>
          </a:xfrm>
          <a:prstGeom prst="rect">
            <a:avLst/>
          </a:prstGeom>
          <a:noFill/>
        </p:spPr>
        <p:txBody>
          <a:bodyPr wrap="square" rtlCol="0">
            <a:spAutoFit/>
          </a:bodyPr>
          <a:lstStyle/>
          <a:p>
            <a:r>
              <a:rPr lang="cs-CZ" dirty="0" smtClean="0"/>
              <a:t>Štika pod vodou:</a:t>
            </a:r>
          </a:p>
          <a:p>
            <a:r>
              <a:rPr lang="cs-CZ" dirty="0"/>
              <a:t>https://youtu.be/exiSP-80IR0</a:t>
            </a:r>
          </a:p>
        </p:txBody>
      </p:sp>
      <p:pic>
        <p:nvPicPr>
          <p:cNvPr id="7" name="Zástupný symbol pro obsah 6"/>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539552" y="4828347"/>
            <a:ext cx="4038600" cy="169525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4368399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ŠTIKA OBECNÁ</a:t>
            </a:r>
            <a:endParaRPr lang="cs-CZ" b="1" dirty="0"/>
          </a:p>
        </p:txBody>
      </p:sp>
      <p:sp>
        <p:nvSpPr>
          <p:cNvPr id="3" name="Zástupný symbol pro obsah 2"/>
          <p:cNvSpPr>
            <a:spLocks noGrp="1"/>
          </p:cNvSpPr>
          <p:nvPr>
            <p:ph idx="1"/>
          </p:nvPr>
        </p:nvSpPr>
        <p:spPr/>
        <p:txBody>
          <a:bodyPr>
            <a:normAutofit fontScale="85000" lnSpcReduction="20000"/>
          </a:bodyPr>
          <a:lstStyle/>
          <a:p>
            <a:r>
              <a:rPr lang="cs-CZ" dirty="0" smtClean="0"/>
              <a:t>Štika je nejznámější evropskou dravou rybou. Objevuje se však i v Asii či Severní Americe. </a:t>
            </a:r>
          </a:p>
          <a:p>
            <a:r>
              <a:rPr lang="cs-CZ" dirty="0" smtClean="0"/>
              <a:t>Štika má protáhlou tlamu a celé tělo. Tlama je plná drobných ostrých zubů, které jsou zahnuty směrem dozadu. Vrchní část trupu štiky je zelenohnědá, břicho je světlejší, až bílé. Boky štiky jsou posety žlutými skvrnami.</a:t>
            </a:r>
          </a:p>
          <a:p>
            <a:r>
              <a:rPr lang="cs-CZ" dirty="0" smtClean="0"/>
              <a:t>Stejně, jako sumci, dala matka příroda štice za úkol hlídat přemnožení ryb.</a:t>
            </a:r>
            <a:endParaRPr lang="cs-CZ" dirty="0"/>
          </a:p>
          <a:p>
            <a:r>
              <a:rPr lang="cs-CZ" dirty="0" smtClean="0"/>
              <a:t>Díky své velikosti a mrštnosti loví ryby úměrně velké své velikosti, nepohrdne ani žábou nebo utopenou myší.</a:t>
            </a:r>
            <a:endParaRPr lang="cs-CZ" dirty="0"/>
          </a:p>
        </p:txBody>
      </p:sp>
    </p:spTree>
    <p:extLst>
      <p:ext uri="{BB962C8B-B14F-4D97-AF65-F5344CB8AC3E}">
        <p14:creationId xmlns:p14="http://schemas.microsoft.com/office/powerpoint/2010/main" val="19468845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ŠTIKA OBECNÁ (zajímavosti</a:t>
            </a:r>
            <a:r>
              <a:rPr lang="cs-CZ" b="1" dirty="0"/>
              <a:t>)</a:t>
            </a:r>
            <a:endParaRPr lang="cs-CZ" dirty="0"/>
          </a:p>
        </p:txBody>
      </p:sp>
      <p:sp>
        <p:nvSpPr>
          <p:cNvPr id="3" name="Zástupný symbol pro obsah 2"/>
          <p:cNvSpPr>
            <a:spLocks noGrp="1"/>
          </p:cNvSpPr>
          <p:nvPr>
            <p:ph idx="1"/>
          </p:nvPr>
        </p:nvSpPr>
        <p:spPr/>
        <p:txBody>
          <a:bodyPr>
            <a:normAutofit fontScale="92500" lnSpcReduction="20000"/>
          </a:bodyPr>
          <a:lstStyle/>
          <a:p>
            <a:r>
              <a:rPr lang="cs-CZ" dirty="0" smtClean="0"/>
              <a:t>Při útoku na kořist vyvine štika rychlost až 9 m/s, což je v přepočtu na rychlost u auta až 30 km/hod.</a:t>
            </a:r>
          </a:p>
          <a:p>
            <a:r>
              <a:rPr lang="cs-CZ" dirty="0" smtClean="0"/>
              <a:t>Štika je teritoriální ryba. Žije na stejném území většinu života a své teritorium si před ostatními dravci brání.</a:t>
            </a:r>
          </a:p>
          <a:p>
            <a:r>
              <a:rPr lang="cs-CZ" dirty="0" smtClean="0"/>
              <a:t>K tření dochází mezi březnem a dubnem, plůdek se vyvíjí v teplých a klidných vodách s hustým podrostem.</a:t>
            </a:r>
          </a:p>
          <a:p>
            <a:r>
              <a:rPr lang="cs-CZ" dirty="0" smtClean="0"/>
              <a:t>Štice nejvíce vyhovují tekoucí nebo stojaté sladké vody, ideálně vodní nádrže.</a:t>
            </a:r>
            <a:endParaRPr lang="cs-CZ" dirty="0"/>
          </a:p>
        </p:txBody>
      </p:sp>
    </p:spTree>
    <p:extLst>
      <p:ext uri="{BB962C8B-B14F-4D97-AF65-F5344CB8AC3E}">
        <p14:creationId xmlns:p14="http://schemas.microsoft.com/office/powerpoint/2010/main" val="5650980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ZDROJE INFORMACÍ O ŠTICE</a:t>
            </a:r>
            <a:endParaRPr lang="cs-CZ" b="1" dirty="0"/>
          </a:p>
        </p:txBody>
      </p:sp>
      <p:sp>
        <p:nvSpPr>
          <p:cNvPr id="3" name="Zástupný symbol pro obsah 2"/>
          <p:cNvSpPr>
            <a:spLocks noGrp="1"/>
          </p:cNvSpPr>
          <p:nvPr>
            <p:ph idx="1"/>
          </p:nvPr>
        </p:nvSpPr>
        <p:spPr/>
        <p:txBody>
          <a:bodyPr/>
          <a:lstStyle/>
          <a:p>
            <a:r>
              <a:rPr lang="cs-CZ" dirty="0"/>
              <a:t>https://www.chytej.cz/atlas-ryb/stika-obecna</a:t>
            </a:r>
            <a:r>
              <a:rPr lang="cs-CZ" dirty="0" smtClean="0"/>
              <a:t>/</a:t>
            </a:r>
          </a:p>
          <a:p>
            <a:r>
              <a:rPr lang="cs-CZ" dirty="0"/>
              <a:t>http://www.zoochleby.cz/stika-obecna-5958/</a:t>
            </a:r>
          </a:p>
        </p:txBody>
      </p:sp>
    </p:spTree>
    <p:extLst>
      <p:ext uri="{BB962C8B-B14F-4D97-AF65-F5344CB8AC3E}">
        <p14:creationId xmlns:p14="http://schemas.microsoft.com/office/powerpoint/2010/main" val="31842827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BOLEN DRAVÝ</a:t>
            </a:r>
            <a:endParaRPr lang="cs-CZ" b="1" dirty="0"/>
          </a:p>
        </p:txBody>
      </p:sp>
      <p:sp>
        <p:nvSpPr>
          <p:cNvPr id="3" name="Zástupný symbol pro obsah 2"/>
          <p:cNvSpPr>
            <a:spLocks noGrp="1"/>
          </p:cNvSpPr>
          <p:nvPr>
            <p:ph sz="half" idx="1"/>
          </p:nvPr>
        </p:nvSpPr>
        <p:spPr>
          <a:xfrm>
            <a:off x="530336" y="1484784"/>
            <a:ext cx="7787208" cy="3052935"/>
          </a:xfrm>
        </p:spPr>
        <p:txBody>
          <a:bodyPr>
            <a:normAutofit fontScale="92500" lnSpcReduction="10000"/>
          </a:bodyPr>
          <a:lstStyle/>
          <a:p>
            <a:r>
              <a:rPr lang="cs-CZ" dirty="0" smtClean="0"/>
              <a:t>Anglický název: Aral </a:t>
            </a:r>
            <a:r>
              <a:rPr lang="cs-CZ" dirty="0" err="1" smtClean="0"/>
              <a:t>Asp</a:t>
            </a:r>
            <a:r>
              <a:rPr lang="cs-CZ" dirty="0" smtClean="0"/>
              <a:t> (Chrup)</a:t>
            </a:r>
          </a:p>
          <a:p>
            <a:r>
              <a:rPr lang="cs-CZ" dirty="0" smtClean="0"/>
              <a:t>Latinský název: </a:t>
            </a:r>
            <a:r>
              <a:rPr lang="cs-CZ" dirty="0" err="1" smtClean="0"/>
              <a:t>Aspius</a:t>
            </a:r>
            <a:r>
              <a:rPr lang="cs-CZ" dirty="0" smtClean="0"/>
              <a:t> </a:t>
            </a:r>
            <a:r>
              <a:rPr lang="cs-CZ" dirty="0" err="1" smtClean="0"/>
              <a:t>Aspius</a:t>
            </a:r>
            <a:endParaRPr lang="cs-CZ" dirty="0" smtClean="0"/>
          </a:p>
          <a:p>
            <a:r>
              <a:rPr lang="cs-CZ" dirty="0" smtClean="0"/>
              <a:t>Zařazení: strunatec (kmen), obratlovec (podkmen)</a:t>
            </a:r>
          </a:p>
          <a:p>
            <a:endParaRPr lang="cs-CZ" dirty="0"/>
          </a:p>
          <a:p>
            <a:r>
              <a:rPr lang="cs-CZ" dirty="0" smtClean="0"/>
              <a:t>Bolen dorůstá délky až 120 cm, obvykle jej ale můžete ulovit v míře kolem 80 cm. Váha se podle délky pohybuje kolem osmi až dvanácti kilogramů.</a:t>
            </a:r>
            <a:endParaRPr lang="cs-CZ" dirty="0"/>
          </a:p>
        </p:txBody>
      </p:sp>
      <p:sp>
        <p:nvSpPr>
          <p:cNvPr id="6" name="TextovéPole 5"/>
          <p:cNvSpPr txBox="1"/>
          <p:nvPr/>
        </p:nvSpPr>
        <p:spPr>
          <a:xfrm>
            <a:off x="4716016" y="5949280"/>
            <a:ext cx="4248472" cy="646331"/>
          </a:xfrm>
          <a:prstGeom prst="rect">
            <a:avLst/>
          </a:prstGeom>
          <a:noFill/>
        </p:spPr>
        <p:txBody>
          <a:bodyPr wrap="square" rtlCol="0">
            <a:spAutoFit/>
          </a:bodyPr>
          <a:lstStyle/>
          <a:p>
            <a:r>
              <a:rPr lang="cs-CZ" dirty="0" smtClean="0"/>
              <a:t>Lov </a:t>
            </a:r>
            <a:r>
              <a:rPr lang="cs-CZ" dirty="0" err="1" smtClean="0"/>
              <a:t>bolenů</a:t>
            </a:r>
            <a:r>
              <a:rPr lang="cs-CZ" dirty="0" smtClean="0"/>
              <a:t>:</a:t>
            </a:r>
          </a:p>
          <a:p>
            <a:r>
              <a:rPr lang="cs-CZ" dirty="0"/>
              <a:t>https://youtu.be/beUKbNZrYiA</a:t>
            </a:r>
          </a:p>
        </p:txBody>
      </p:sp>
      <p:pic>
        <p:nvPicPr>
          <p:cNvPr id="5" name="Zástupný symbol pro obsah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05408" y="4509120"/>
            <a:ext cx="4038600" cy="204876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8415981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BOLEN DRAVÝ</a:t>
            </a:r>
            <a:endParaRPr lang="cs-CZ" b="1" dirty="0"/>
          </a:p>
        </p:txBody>
      </p:sp>
      <p:sp>
        <p:nvSpPr>
          <p:cNvPr id="3" name="Zástupný symbol pro obsah 2"/>
          <p:cNvSpPr>
            <a:spLocks noGrp="1"/>
          </p:cNvSpPr>
          <p:nvPr>
            <p:ph idx="1"/>
          </p:nvPr>
        </p:nvSpPr>
        <p:spPr/>
        <p:txBody>
          <a:bodyPr>
            <a:normAutofit lnSpcReduction="10000"/>
          </a:bodyPr>
          <a:lstStyle/>
          <a:p>
            <a:r>
              <a:rPr lang="cs-CZ" dirty="0" smtClean="0"/>
              <a:t>Bolen je naší jedinou dravou kaprovitou rybou. Je velmi aktivní a plachý. Štíhlé tělo bolena je zploštělé, má stříbřité boky a zlatavé oko.</a:t>
            </a:r>
          </a:p>
          <a:p>
            <a:r>
              <a:rPr lang="cs-CZ" dirty="0" smtClean="0"/>
              <a:t>Mladí boleni žijí v hejnech, později se odtrhávají a žijí osaměle v proudech vod. Živí se obojživelníky, menšími ptáky a savci. Nepohrdnou samozřejmě ani rybou. Výjimečně boleni konzumují i rostlinnou potravu. </a:t>
            </a:r>
          </a:p>
        </p:txBody>
      </p:sp>
    </p:spTree>
    <p:extLst>
      <p:ext uri="{BB962C8B-B14F-4D97-AF65-F5344CB8AC3E}">
        <p14:creationId xmlns:p14="http://schemas.microsoft.com/office/powerpoint/2010/main" val="11146147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ZAJÍMAVOSTI O BOLENOVI</a:t>
            </a:r>
            <a:endParaRPr lang="cs-CZ" b="1" dirty="0"/>
          </a:p>
        </p:txBody>
      </p:sp>
      <p:sp>
        <p:nvSpPr>
          <p:cNvPr id="3" name="Zástupný symbol pro obsah 2"/>
          <p:cNvSpPr>
            <a:spLocks noGrp="1"/>
          </p:cNvSpPr>
          <p:nvPr>
            <p:ph idx="1"/>
          </p:nvPr>
        </p:nvSpPr>
        <p:spPr/>
        <p:txBody>
          <a:bodyPr/>
          <a:lstStyle/>
          <a:p>
            <a:r>
              <a:rPr lang="cs-CZ" dirty="0" smtClean="0"/>
              <a:t>Někdo tvrdí, že maso bolena patří mezi vyhledávané pochoutky. Názory se různí. V každém případě platí, že bolen je cenným úlovkem pro sportovního rybáře.</a:t>
            </a:r>
          </a:p>
          <a:p>
            <a:r>
              <a:rPr lang="cs-CZ" dirty="0" smtClean="0"/>
              <a:t>Lovná míra bolena je 40 cm.</a:t>
            </a:r>
            <a:endParaRPr lang="cs-CZ" dirty="0"/>
          </a:p>
        </p:txBody>
      </p:sp>
    </p:spTree>
    <p:extLst>
      <p:ext uri="{BB962C8B-B14F-4D97-AF65-F5344CB8AC3E}">
        <p14:creationId xmlns:p14="http://schemas.microsoft.com/office/powerpoint/2010/main" val="37673442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ZDROJE INFORMACÍ O BOLENOVI</a:t>
            </a:r>
            <a:endParaRPr lang="cs-CZ" b="1" dirty="0"/>
          </a:p>
        </p:txBody>
      </p:sp>
      <p:sp>
        <p:nvSpPr>
          <p:cNvPr id="3" name="Zástupný symbol pro obsah 2"/>
          <p:cNvSpPr>
            <a:spLocks noGrp="1"/>
          </p:cNvSpPr>
          <p:nvPr>
            <p:ph idx="1"/>
          </p:nvPr>
        </p:nvSpPr>
        <p:spPr/>
        <p:txBody>
          <a:bodyPr/>
          <a:lstStyle/>
          <a:p>
            <a:r>
              <a:rPr lang="cs-CZ" dirty="0"/>
              <a:t>http://www.zoochleby.cz/bolen-dravy-6265</a:t>
            </a:r>
            <a:r>
              <a:rPr lang="cs-CZ" dirty="0" smtClean="0"/>
              <a:t>/</a:t>
            </a:r>
          </a:p>
          <a:p>
            <a:r>
              <a:rPr lang="cs-CZ" dirty="0"/>
              <a:t>https://www.chytej.cz/atlas-ryb/bolen-dravy/</a:t>
            </a:r>
          </a:p>
        </p:txBody>
      </p:sp>
    </p:spTree>
    <p:extLst>
      <p:ext uri="{BB962C8B-B14F-4D97-AF65-F5344CB8AC3E}">
        <p14:creationId xmlns:p14="http://schemas.microsoft.com/office/powerpoint/2010/main" val="42588586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CANDÁT OBECNÝ</a:t>
            </a:r>
            <a:endParaRPr lang="cs-CZ" b="1" dirty="0"/>
          </a:p>
        </p:txBody>
      </p:sp>
      <p:sp>
        <p:nvSpPr>
          <p:cNvPr id="3" name="Zástupný symbol pro obsah 2"/>
          <p:cNvSpPr>
            <a:spLocks noGrp="1"/>
          </p:cNvSpPr>
          <p:nvPr>
            <p:ph sz="half" idx="1"/>
          </p:nvPr>
        </p:nvSpPr>
        <p:spPr>
          <a:xfrm>
            <a:off x="457200" y="1600201"/>
            <a:ext cx="8219256" cy="2980928"/>
          </a:xfrm>
        </p:spPr>
        <p:txBody>
          <a:bodyPr>
            <a:normAutofit fontScale="85000" lnSpcReduction="20000"/>
          </a:bodyPr>
          <a:lstStyle/>
          <a:p>
            <a:r>
              <a:rPr lang="cs-CZ" dirty="0"/>
              <a:t>Anglický název: </a:t>
            </a:r>
            <a:r>
              <a:rPr lang="cs-CZ" dirty="0" err="1" smtClean="0"/>
              <a:t>European</a:t>
            </a:r>
            <a:r>
              <a:rPr lang="cs-CZ" dirty="0" smtClean="0"/>
              <a:t> </a:t>
            </a:r>
            <a:r>
              <a:rPr lang="cs-CZ" dirty="0" err="1" smtClean="0"/>
              <a:t>Pike-perch</a:t>
            </a:r>
            <a:endParaRPr lang="cs-CZ" dirty="0"/>
          </a:p>
          <a:p>
            <a:r>
              <a:rPr lang="cs-CZ" dirty="0"/>
              <a:t>Latinský název: </a:t>
            </a:r>
            <a:r>
              <a:rPr lang="cs-CZ" dirty="0" smtClean="0"/>
              <a:t>Sander </a:t>
            </a:r>
            <a:r>
              <a:rPr lang="cs-CZ" dirty="0" err="1" smtClean="0"/>
              <a:t>lucioperca</a:t>
            </a:r>
            <a:endParaRPr lang="cs-CZ" dirty="0"/>
          </a:p>
          <a:p>
            <a:r>
              <a:rPr lang="cs-CZ" dirty="0"/>
              <a:t>Zařazení: strunatec (kmen), obratlovec (podkmen</a:t>
            </a:r>
            <a:r>
              <a:rPr lang="cs-CZ" dirty="0" smtClean="0"/>
              <a:t>)</a:t>
            </a:r>
          </a:p>
          <a:p>
            <a:endParaRPr lang="cs-CZ" dirty="0"/>
          </a:p>
          <a:p>
            <a:r>
              <a:rPr lang="cs-CZ" dirty="0" smtClean="0"/>
              <a:t>Candát se obvykle dorůstá délky 40 až 50 cm, samci mohou dorůstat až 70 cm, samice i 130 cm. Váha se pohybuje do 20 kg.</a:t>
            </a:r>
          </a:p>
          <a:p>
            <a:r>
              <a:rPr lang="cs-CZ" dirty="0" smtClean="0"/>
              <a:t>Lovná míra candáta je 45 cm.</a:t>
            </a:r>
            <a:endParaRPr lang="cs-CZ" dirty="0"/>
          </a:p>
          <a:p>
            <a:endParaRPr lang="cs-CZ" dirty="0"/>
          </a:p>
        </p:txBody>
      </p:sp>
      <p:pic>
        <p:nvPicPr>
          <p:cNvPr id="5" name="Zástupný symbol pro obsah 4"/>
          <p:cNvPicPr>
            <a:picLocks noGrp="1" noChangeAspect="1"/>
          </p:cNvPicPr>
          <p:nvPr>
            <p:ph sz="half" idx="2"/>
          </p:nvPr>
        </p:nvPicPr>
        <p:blipFill rotWithShape="1">
          <a:blip r:embed="rId2" cstate="print">
            <a:extLst>
              <a:ext uri="{28A0092B-C50C-407E-A947-70E740481C1C}">
                <a14:useLocalDpi xmlns:a14="http://schemas.microsoft.com/office/drawing/2010/main" val="0"/>
              </a:ext>
            </a:extLst>
          </a:blip>
          <a:srcRect t="19062" b="16411"/>
          <a:stretch/>
        </p:blipFill>
        <p:spPr>
          <a:xfrm>
            <a:off x="467544" y="4581128"/>
            <a:ext cx="4038600" cy="1954530"/>
          </a:xfrm>
          <a:prstGeom prst="rect">
            <a:avLst/>
          </a:prstGeom>
          <a:ln>
            <a:noFill/>
          </a:ln>
          <a:effectLst>
            <a:outerShdw blurRad="292100" dist="139700" dir="2700000" algn="tl" rotWithShape="0">
              <a:srgbClr val="333333">
                <a:alpha val="65000"/>
              </a:srgbClr>
            </a:outerShdw>
          </a:effectLst>
        </p:spPr>
      </p:pic>
      <p:sp>
        <p:nvSpPr>
          <p:cNvPr id="6" name="TextovéPole 5"/>
          <p:cNvSpPr txBox="1"/>
          <p:nvPr/>
        </p:nvSpPr>
        <p:spPr>
          <a:xfrm>
            <a:off x="4622264" y="5877272"/>
            <a:ext cx="4176464" cy="646331"/>
          </a:xfrm>
          <a:prstGeom prst="rect">
            <a:avLst/>
          </a:prstGeom>
          <a:noFill/>
        </p:spPr>
        <p:txBody>
          <a:bodyPr wrap="square" rtlCol="0">
            <a:spAutoFit/>
          </a:bodyPr>
          <a:lstStyle/>
          <a:p>
            <a:r>
              <a:rPr lang="cs-CZ" dirty="0" smtClean="0"/>
              <a:t>Candát ve svém přirozeném prostředí:</a:t>
            </a:r>
          </a:p>
          <a:p>
            <a:r>
              <a:rPr lang="cs-CZ" dirty="0"/>
              <a:t>https://youtu.be/fuXwbUQlTwY</a:t>
            </a:r>
          </a:p>
        </p:txBody>
      </p:sp>
    </p:spTree>
    <p:extLst>
      <p:ext uri="{BB962C8B-B14F-4D97-AF65-F5344CB8AC3E}">
        <p14:creationId xmlns:p14="http://schemas.microsoft.com/office/powerpoint/2010/main" val="33522402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CANDÁT OBECNÝ</a:t>
            </a:r>
            <a:endParaRPr lang="cs-CZ" b="1" dirty="0"/>
          </a:p>
        </p:txBody>
      </p:sp>
      <p:sp>
        <p:nvSpPr>
          <p:cNvPr id="3" name="Zástupný symbol pro obsah 2"/>
          <p:cNvSpPr>
            <a:spLocks noGrp="1"/>
          </p:cNvSpPr>
          <p:nvPr>
            <p:ph sz="half" idx="1"/>
          </p:nvPr>
        </p:nvSpPr>
        <p:spPr>
          <a:xfrm>
            <a:off x="457200" y="1600200"/>
            <a:ext cx="4834880" cy="4525963"/>
          </a:xfrm>
        </p:spPr>
        <p:txBody>
          <a:bodyPr>
            <a:normAutofit fontScale="77500" lnSpcReduction="20000"/>
          </a:bodyPr>
          <a:lstStyle/>
          <a:p>
            <a:r>
              <a:rPr lang="cs-CZ" dirty="0" smtClean="0"/>
              <a:t>Candát patří mezi ušlechtilé ryby. Dravec s protáhlým tělem má dvě hřbetní ploutve, a kromě drobných zoubků v tlamě má kromě drobných zoubků i dva takzvané psí zuby.</a:t>
            </a:r>
          </a:p>
          <a:p>
            <a:r>
              <a:rPr lang="cs-CZ" dirty="0" smtClean="0"/>
              <a:t>Candát je choulostivá ryba náročná na kvalitu vody. Daří se mu ve vodě, která je bohatá na kyslík.</a:t>
            </a:r>
          </a:p>
          <a:p>
            <a:pPr lvl="1"/>
            <a:r>
              <a:rPr lang="cs-CZ" dirty="0" smtClean="0"/>
              <a:t>proto jako první hyne ve chvíli, kdy dojde ke znečištění nebo jinému poklesu kvality vody</a:t>
            </a:r>
          </a:p>
          <a:p>
            <a:r>
              <a:rPr lang="cs-CZ" dirty="0" smtClean="0"/>
              <a:t>Candát upřednostňuje větší hloubky, odkud vyráží na lov do mělčiny. Obvykle žije v hejnech se stejně starými jedinci.</a:t>
            </a:r>
            <a:endParaRPr lang="cs-CZ" dirty="0"/>
          </a:p>
        </p:txBody>
      </p:sp>
      <p:pic>
        <p:nvPicPr>
          <p:cNvPr id="5" name="Zástupný symbol pro obsah 4"/>
          <p:cNvPicPr>
            <a:picLocks noGrp="1" noChangeAspect="1"/>
          </p:cNvPicPr>
          <p:nvPr>
            <p:ph sz="half" idx="2"/>
          </p:nvPr>
        </p:nvPicPr>
        <p:blipFill rotWithShape="1">
          <a:blip r:embed="rId2" cstate="print">
            <a:extLst>
              <a:ext uri="{28A0092B-C50C-407E-A947-70E740481C1C}">
                <a14:useLocalDpi xmlns:a14="http://schemas.microsoft.com/office/drawing/2010/main" val="0"/>
              </a:ext>
            </a:extLst>
          </a:blip>
          <a:srcRect l="22170"/>
          <a:stretch/>
        </p:blipFill>
        <p:spPr>
          <a:xfrm>
            <a:off x="5508104" y="1700808"/>
            <a:ext cx="3143250" cy="3028950"/>
          </a:xfrm>
          <a:prstGeom prst="rect">
            <a:avLst/>
          </a:prstGeom>
          <a:ln>
            <a:noFill/>
          </a:ln>
          <a:effectLst>
            <a:outerShdw blurRad="292100" dist="139700" dir="2700000" algn="tl" rotWithShape="0">
              <a:srgbClr val="333333">
                <a:alpha val="65000"/>
              </a:srgbClr>
            </a:outerShdw>
          </a:effectLst>
        </p:spPr>
      </p:pic>
      <p:sp>
        <p:nvSpPr>
          <p:cNvPr id="6" name="TextovéPole 5"/>
          <p:cNvSpPr txBox="1"/>
          <p:nvPr/>
        </p:nvSpPr>
        <p:spPr>
          <a:xfrm>
            <a:off x="5508104" y="4933642"/>
            <a:ext cx="3096344" cy="646331"/>
          </a:xfrm>
          <a:prstGeom prst="rect">
            <a:avLst/>
          </a:prstGeom>
          <a:noFill/>
        </p:spPr>
        <p:txBody>
          <a:bodyPr wrap="square" rtlCol="0">
            <a:spAutoFit/>
          </a:bodyPr>
          <a:lstStyle/>
          <a:p>
            <a:r>
              <a:rPr lang="cs-CZ" dirty="0" smtClean="0"/>
              <a:t>Foceno lektorem na Živé vodě v Modré u Velehradu. ↑</a:t>
            </a:r>
            <a:endParaRPr lang="cs-CZ" dirty="0"/>
          </a:p>
        </p:txBody>
      </p:sp>
    </p:spTree>
    <p:extLst>
      <p:ext uri="{BB962C8B-B14F-4D97-AF65-F5344CB8AC3E}">
        <p14:creationId xmlns:p14="http://schemas.microsoft.com/office/powerpoint/2010/main" val="28901219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a:t>CANDÁT OBECNÝ</a:t>
            </a:r>
          </a:p>
        </p:txBody>
      </p:sp>
      <p:sp>
        <p:nvSpPr>
          <p:cNvPr id="3" name="Zástupný symbol pro obsah 2"/>
          <p:cNvSpPr>
            <a:spLocks noGrp="1"/>
          </p:cNvSpPr>
          <p:nvPr>
            <p:ph idx="1"/>
          </p:nvPr>
        </p:nvSpPr>
        <p:spPr/>
        <p:txBody>
          <a:bodyPr>
            <a:normAutofit lnSpcReduction="10000"/>
          </a:bodyPr>
          <a:lstStyle/>
          <a:p>
            <a:r>
              <a:rPr lang="cs-CZ" dirty="0" smtClean="0"/>
              <a:t>Candát se živí menšími druhy ryb, mladí jedinci se krmí planktonem nebo měkkýši.</a:t>
            </a:r>
          </a:p>
          <a:p>
            <a:r>
              <a:rPr lang="cs-CZ" dirty="0" smtClean="0"/>
              <a:t>Candáti se dožívají až dvaceti let. Původně obývali východní a jihovýchodní Evropu, postupně se rozšířili po celém kontinentu, najdeme je také v Asii nebo Spojených státech.</a:t>
            </a:r>
          </a:p>
          <a:p>
            <a:r>
              <a:rPr lang="cs-CZ" dirty="0" smtClean="0"/>
              <a:t>Candáti se nejčastěji vyskytují v pomalu tekoucích řekách (velkých, např. Morava, Volha, Dunaj…), údolních nádržích, v ústí řek.</a:t>
            </a:r>
          </a:p>
          <a:p>
            <a:pPr marL="0" indent="0">
              <a:buNone/>
            </a:pPr>
            <a:endParaRPr lang="cs-CZ" dirty="0" smtClean="0"/>
          </a:p>
          <a:p>
            <a:endParaRPr lang="cs-CZ" dirty="0"/>
          </a:p>
        </p:txBody>
      </p:sp>
    </p:spTree>
    <p:extLst>
      <p:ext uri="{BB962C8B-B14F-4D97-AF65-F5344CB8AC3E}">
        <p14:creationId xmlns:p14="http://schemas.microsoft.com/office/powerpoint/2010/main" val="6384645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ZAJÍMAVOSTI O CANDÁTOVI</a:t>
            </a:r>
            <a:endParaRPr lang="cs-CZ" b="1" dirty="0"/>
          </a:p>
        </p:txBody>
      </p:sp>
      <p:sp>
        <p:nvSpPr>
          <p:cNvPr id="3" name="Zástupný symbol pro obsah 2"/>
          <p:cNvSpPr>
            <a:spLocks noGrp="1"/>
          </p:cNvSpPr>
          <p:nvPr>
            <p:ph idx="1"/>
          </p:nvPr>
        </p:nvSpPr>
        <p:spPr/>
        <p:txBody>
          <a:bodyPr/>
          <a:lstStyle/>
          <a:p>
            <a:r>
              <a:rPr lang="cs-CZ" dirty="0" smtClean="0"/>
              <a:t>Candát patří ke konzumním rybám, má šťavnaté maso minimum kostí.</a:t>
            </a:r>
          </a:p>
          <a:p>
            <a:r>
              <a:rPr lang="cs-CZ" dirty="0" smtClean="0"/>
              <a:t>Samci hlídají jikry někdy tak agresivně, že jsou schopni napadnout nejen ostatní ryby, ale i člověka.</a:t>
            </a:r>
          </a:p>
          <a:p>
            <a:r>
              <a:rPr lang="cs-CZ" dirty="0" smtClean="0"/>
              <a:t>Některá česká města mají ve svém znaku kapra… některá švédská města mají ve svých znacích candáta.</a:t>
            </a:r>
            <a:endParaRPr lang="cs-CZ" dirty="0"/>
          </a:p>
        </p:txBody>
      </p:sp>
    </p:spTree>
    <p:extLst>
      <p:ext uri="{BB962C8B-B14F-4D97-AF65-F5344CB8AC3E}">
        <p14:creationId xmlns:p14="http://schemas.microsoft.com/office/powerpoint/2010/main" val="10518627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a:t>ZDROJE INFORMACÍ O </a:t>
            </a:r>
            <a:r>
              <a:rPr lang="cs-CZ" b="1" dirty="0" smtClean="0"/>
              <a:t>CANDÁTOVI</a:t>
            </a:r>
            <a:endParaRPr lang="cs-CZ" dirty="0"/>
          </a:p>
        </p:txBody>
      </p:sp>
      <p:sp>
        <p:nvSpPr>
          <p:cNvPr id="3" name="Zástupný symbol pro obsah 2"/>
          <p:cNvSpPr>
            <a:spLocks noGrp="1"/>
          </p:cNvSpPr>
          <p:nvPr>
            <p:ph idx="1"/>
          </p:nvPr>
        </p:nvSpPr>
        <p:spPr/>
        <p:txBody>
          <a:bodyPr/>
          <a:lstStyle/>
          <a:p>
            <a:r>
              <a:rPr lang="cs-CZ" dirty="0"/>
              <a:t>http://www.zoochleby.cz/candat-obecny-6248</a:t>
            </a:r>
            <a:r>
              <a:rPr lang="cs-CZ" dirty="0" smtClean="0"/>
              <a:t>/</a:t>
            </a:r>
          </a:p>
          <a:p>
            <a:r>
              <a:rPr lang="cs-CZ" dirty="0"/>
              <a:t>https://www.chytej.cz/atlas-ryb/candat-obecny/</a:t>
            </a:r>
          </a:p>
        </p:txBody>
      </p:sp>
    </p:spTree>
    <p:extLst>
      <p:ext uri="{BB962C8B-B14F-4D97-AF65-F5344CB8AC3E}">
        <p14:creationId xmlns:p14="http://schemas.microsoft.com/office/powerpoint/2010/main" val="22694288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ÚHOŘ ŘÍČNÍ</a:t>
            </a:r>
            <a:endParaRPr lang="cs-CZ" b="1" dirty="0"/>
          </a:p>
        </p:txBody>
      </p:sp>
      <p:sp>
        <p:nvSpPr>
          <p:cNvPr id="3" name="Zástupný symbol pro obsah 2"/>
          <p:cNvSpPr>
            <a:spLocks noGrp="1"/>
          </p:cNvSpPr>
          <p:nvPr>
            <p:ph sz="half" idx="1"/>
          </p:nvPr>
        </p:nvSpPr>
        <p:spPr>
          <a:xfrm>
            <a:off x="457200" y="1600201"/>
            <a:ext cx="8003232" cy="2692896"/>
          </a:xfrm>
        </p:spPr>
        <p:txBody>
          <a:bodyPr>
            <a:normAutofit fontScale="92500" lnSpcReduction="20000"/>
          </a:bodyPr>
          <a:lstStyle/>
          <a:p>
            <a:r>
              <a:rPr lang="cs-CZ" dirty="0"/>
              <a:t>Anglický název: </a:t>
            </a:r>
            <a:r>
              <a:rPr lang="cs-CZ" dirty="0" err="1" smtClean="0"/>
              <a:t>European</a:t>
            </a:r>
            <a:r>
              <a:rPr lang="cs-CZ" dirty="0" smtClean="0"/>
              <a:t> </a:t>
            </a:r>
            <a:r>
              <a:rPr lang="cs-CZ" dirty="0" err="1" smtClean="0"/>
              <a:t>eel</a:t>
            </a:r>
            <a:endParaRPr lang="cs-CZ" dirty="0"/>
          </a:p>
          <a:p>
            <a:r>
              <a:rPr lang="cs-CZ" dirty="0"/>
              <a:t>Latinský název: </a:t>
            </a:r>
            <a:r>
              <a:rPr lang="cs-CZ" dirty="0" smtClean="0"/>
              <a:t>Anguilla </a:t>
            </a:r>
            <a:r>
              <a:rPr lang="cs-CZ" dirty="0" err="1" smtClean="0"/>
              <a:t>anguilla</a:t>
            </a:r>
            <a:endParaRPr lang="cs-CZ" dirty="0"/>
          </a:p>
          <a:p>
            <a:r>
              <a:rPr lang="cs-CZ" dirty="0"/>
              <a:t>Zařazení: strunatec (kmen), obratlovec (podkmen</a:t>
            </a:r>
            <a:r>
              <a:rPr lang="cs-CZ" dirty="0" smtClean="0"/>
              <a:t>)</a:t>
            </a:r>
          </a:p>
          <a:p>
            <a:endParaRPr lang="cs-CZ" dirty="0"/>
          </a:p>
          <a:p>
            <a:r>
              <a:rPr lang="cs-CZ" dirty="0" smtClean="0"/>
              <a:t>Lovní míra úhoře je 50 cm (pozor, úhoř má dobu hájení od 1. září do 30. listopadu). Dorůstá délky až jednoho metru, největší kusy váží tři až pět kilo.</a:t>
            </a:r>
            <a:endParaRPr lang="cs-CZ" dirty="0"/>
          </a:p>
          <a:p>
            <a:endParaRPr lang="cs-CZ" dirty="0"/>
          </a:p>
        </p:txBody>
      </p:sp>
      <p:pic>
        <p:nvPicPr>
          <p:cNvPr id="5" name="Zástupný symbol pro obsah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67544" y="4509120"/>
            <a:ext cx="3127775" cy="2001776"/>
          </a:xfrm>
          <a:prstGeom prst="rect">
            <a:avLst/>
          </a:prstGeom>
          <a:ln>
            <a:noFill/>
          </a:ln>
          <a:effectLst>
            <a:outerShdw blurRad="292100" dist="139700" dir="2700000" algn="tl" rotWithShape="0">
              <a:srgbClr val="333333">
                <a:alpha val="65000"/>
              </a:srgbClr>
            </a:outerShdw>
          </a:effectLst>
        </p:spPr>
      </p:pic>
      <p:sp>
        <p:nvSpPr>
          <p:cNvPr id="6" name="TextovéPole 5"/>
          <p:cNvSpPr txBox="1"/>
          <p:nvPr/>
        </p:nvSpPr>
        <p:spPr>
          <a:xfrm>
            <a:off x="3779912" y="5877272"/>
            <a:ext cx="4464496" cy="646331"/>
          </a:xfrm>
          <a:prstGeom prst="rect">
            <a:avLst/>
          </a:prstGeom>
          <a:noFill/>
        </p:spPr>
        <p:txBody>
          <a:bodyPr wrap="square" rtlCol="0">
            <a:spAutoFit/>
          </a:bodyPr>
          <a:lstStyle/>
          <a:p>
            <a:r>
              <a:rPr lang="cs-CZ" dirty="0" smtClean="0"/>
              <a:t>Úhoř ve svém přirozeném prostředí:</a:t>
            </a:r>
          </a:p>
          <a:p>
            <a:r>
              <a:rPr lang="cs-CZ" dirty="0"/>
              <a:t>https://youtu.be/lLT3PuB1KHk</a:t>
            </a:r>
          </a:p>
        </p:txBody>
      </p:sp>
    </p:spTree>
    <p:extLst>
      <p:ext uri="{BB962C8B-B14F-4D97-AF65-F5344CB8AC3E}">
        <p14:creationId xmlns:p14="http://schemas.microsoft.com/office/powerpoint/2010/main" val="2600035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dpis 4"/>
          <p:cNvSpPr>
            <a:spLocks noGrp="1"/>
          </p:cNvSpPr>
          <p:nvPr>
            <p:ph type="title"/>
          </p:nvPr>
        </p:nvSpPr>
        <p:spPr/>
        <p:txBody>
          <a:bodyPr/>
          <a:lstStyle/>
          <a:p>
            <a:r>
              <a:rPr lang="cs-CZ" b="1" dirty="0" smtClean="0"/>
              <a:t>ÚHOŘ ŘÍČNÍ</a:t>
            </a:r>
            <a:endParaRPr lang="cs-CZ" b="1" dirty="0"/>
          </a:p>
        </p:txBody>
      </p:sp>
      <p:sp>
        <p:nvSpPr>
          <p:cNvPr id="6" name="Zástupný symbol pro obsah 5"/>
          <p:cNvSpPr>
            <a:spLocks noGrp="1"/>
          </p:cNvSpPr>
          <p:nvPr>
            <p:ph idx="1"/>
          </p:nvPr>
        </p:nvSpPr>
        <p:spPr/>
        <p:txBody>
          <a:bodyPr>
            <a:normAutofit fontScale="70000" lnSpcReduction="20000"/>
          </a:bodyPr>
          <a:lstStyle/>
          <a:p>
            <a:r>
              <a:rPr lang="cs-CZ" dirty="0" smtClean="0"/>
              <a:t>Úhoř připomíná tvarem svého těla spíš hada, než rybu. Jeho hřbetní, ocasní i řitní ploutve splývají v jednu, břišní ploutev chybí. V průběhu života se úhoři mění barva těla. Můžeme tak narazit na světle žluté, hnědé i stříbřité jedince.</a:t>
            </a:r>
          </a:p>
          <a:p>
            <a:r>
              <a:rPr lang="cs-CZ" dirty="0" smtClean="0"/>
              <a:t>Úhoři se drží u dna, obvykle zavrtaní do bahna. Na lov vyráží nejčastěji po dešti, když je voda zakalená.</a:t>
            </a:r>
          </a:p>
          <a:p>
            <a:r>
              <a:rPr lang="cs-CZ" dirty="0" smtClean="0"/>
              <a:t>Úhoři žijí většinu svého života na jednom místě, jen neradi je opouštění a pokud je to nutné, přesunují se jen na krátké vzdálenosti.</a:t>
            </a:r>
          </a:p>
          <a:p>
            <a:r>
              <a:rPr lang="cs-CZ" dirty="0" smtClean="0"/>
              <a:t>Úhoři dávají přednost bezobratlým vodním živočichům (korýšům, měkkýšům) nebo obojživelníkům. Rádi vyžírají jikry ostatních ryb.</a:t>
            </a:r>
          </a:p>
          <a:p>
            <a:r>
              <a:rPr lang="cs-CZ" dirty="0" smtClean="0"/>
              <a:t>Vyskytují se po celé Evropě, nutno říct, že některé evropské státy už zakázaly jeho lov z důvodu vysokých úbytků.</a:t>
            </a:r>
            <a:endParaRPr lang="cs-CZ" dirty="0"/>
          </a:p>
        </p:txBody>
      </p:sp>
    </p:spTree>
    <p:extLst>
      <p:ext uri="{BB962C8B-B14F-4D97-AF65-F5344CB8AC3E}">
        <p14:creationId xmlns:p14="http://schemas.microsoft.com/office/powerpoint/2010/main" val="41051062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ZAJÍMAVOSTI O ÚHOŘI</a:t>
            </a:r>
            <a:endParaRPr lang="cs-CZ" b="1" dirty="0"/>
          </a:p>
        </p:txBody>
      </p:sp>
      <p:sp>
        <p:nvSpPr>
          <p:cNvPr id="3" name="Zástupný symbol pro obsah 2"/>
          <p:cNvSpPr>
            <a:spLocks noGrp="1"/>
          </p:cNvSpPr>
          <p:nvPr>
            <p:ph idx="1"/>
          </p:nvPr>
        </p:nvSpPr>
        <p:spPr/>
        <p:txBody>
          <a:bodyPr>
            <a:normAutofit lnSpcReduction="10000"/>
          </a:bodyPr>
          <a:lstStyle/>
          <a:p>
            <a:r>
              <a:rPr lang="cs-CZ" dirty="0" smtClean="0"/>
              <a:t>Úhoř zahrabaný v bahně (nebo žijící přechodně bez vody) dýchá skrz kůži.</a:t>
            </a:r>
          </a:p>
          <a:p>
            <a:r>
              <a:rPr lang="cs-CZ" dirty="0" smtClean="0"/>
              <a:t>V jeho krvi je jed podobný zmijímu. Jed přestává účinkovat ve vyšších teplotách jak 60 °C, a proto je možné úhoře po tepelné úpravě konzumovat.</a:t>
            </a:r>
          </a:p>
          <a:p>
            <a:r>
              <a:rPr lang="cs-CZ" dirty="0" smtClean="0"/>
              <a:t>Podle Atlasu ryb úhoř chráněn není, ale na Červený seznam Mezinárodního svazu ochrany přírody se dostal už v roce 2008.</a:t>
            </a:r>
            <a:endParaRPr lang="cs-CZ" dirty="0"/>
          </a:p>
        </p:txBody>
      </p:sp>
    </p:spTree>
    <p:extLst>
      <p:ext uri="{BB962C8B-B14F-4D97-AF65-F5344CB8AC3E}">
        <p14:creationId xmlns:p14="http://schemas.microsoft.com/office/powerpoint/2010/main" val="10348609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ZDROJE INFORMACÍ O ÚHOŘI</a:t>
            </a:r>
            <a:endParaRPr lang="cs-CZ" b="1" dirty="0"/>
          </a:p>
        </p:txBody>
      </p:sp>
      <p:sp>
        <p:nvSpPr>
          <p:cNvPr id="3" name="Zástupný symbol pro obsah 2"/>
          <p:cNvSpPr>
            <a:spLocks noGrp="1"/>
          </p:cNvSpPr>
          <p:nvPr>
            <p:ph idx="1"/>
          </p:nvPr>
        </p:nvSpPr>
        <p:spPr/>
        <p:txBody>
          <a:bodyPr/>
          <a:lstStyle/>
          <a:p>
            <a:r>
              <a:rPr lang="cs-CZ" dirty="0"/>
              <a:t>http://www.zoochleby.cz/uhor-ricni-5957</a:t>
            </a:r>
            <a:r>
              <a:rPr lang="cs-CZ" dirty="0" smtClean="0"/>
              <a:t>/</a:t>
            </a:r>
          </a:p>
          <a:p>
            <a:r>
              <a:rPr lang="cs-CZ" dirty="0"/>
              <a:t>https://www.chytej.cz/atlas-ryb/uhor-ricni/</a:t>
            </a:r>
          </a:p>
        </p:txBody>
      </p:sp>
    </p:spTree>
    <p:extLst>
      <p:ext uri="{BB962C8B-B14F-4D97-AF65-F5344CB8AC3E}">
        <p14:creationId xmlns:p14="http://schemas.microsoft.com/office/powerpoint/2010/main" val="9395750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DDM ASTRA ZLÍN</a:t>
            </a:r>
            <a:endParaRPr lang="cs-CZ" b="1" dirty="0"/>
          </a:p>
        </p:txBody>
      </p:sp>
      <p:sp>
        <p:nvSpPr>
          <p:cNvPr id="3" name="Zástupný symbol pro obsah 2"/>
          <p:cNvSpPr>
            <a:spLocks noGrp="1"/>
          </p:cNvSpPr>
          <p:nvPr>
            <p:ph idx="1"/>
          </p:nvPr>
        </p:nvSpPr>
        <p:spPr/>
        <p:txBody>
          <a:bodyPr>
            <a:normAutofit/>
          </a:bodyPr>
          <a:lstStyle/>
          <a:p>
            <a:r>
              <a:rPr lang="cs-CZ" b="1" dirty="0" smtClean="0"/>
              <a:t>Ve čtvrtek 22. října se uvidíme na společném povídání přes </a:t>
            </a:r>
            <a:r>
              <a:rPr lang="cs-CZ" b="1" dirty="0" err="1" smtClean="0"/>
              <a:t>Skype</a:t>
            </a:r>
            <a:r>
              <a:rPr lang="cs-CZ" b="1" dirty="0" smtClean="0"/>
              <a:t>. Lektor se bude těšit 17.00 hodin. Ve vyhledávání ho najdeš jako:</a:t>
            </a:r>
          </a:p>
          <a:p>
            <a:pPr lvl="1"/>
            <a:r>
              <a:rPr lang="cs-CZ" b="1" dirty="0"/>
              <a:t>live:.</a:t>
            </a:r>
            <a:r>
              <a:rPr lang="cs-CZ" b="1" dirty="0" smtClean="0"/>
              <a:t>cid.e26fd72d646f03a5 | DDM Astra Zlín</a:t>
            </a:r>
          </a:p>
          <a:p>
            <a:pPr marL="457200" lvl="1" indent="0">
              <a:buNone/>
            </a:pPr>
            <a:endParaRPr lang="cs-CZ" dirty="0"/>
          </a:p>
          <a:p>
            <a:r>
              <a:rPr lang="cs-CZ" dirty="0" smtClean="0"/>
              <a:t>Projdi si pečlivě všechny tři prezentace, pokud ti zůstane čas, mrkni sem.</a:t>
            </a:r>
          </a:p>
          <a:p>
            <a:pPr marL="0" indent="0">
              <a:buNone/>
            </a:pPr>
            <a:r>
              <a:rPr lang="cs-CZ" sz="2400" dirty="0" smtClean="0"/>
              <a:t>https</a:t>
            </a:r>
            <a:r>
              <a:rPr lang="cs-CZ" sz="2400" dirty="0"/>
              <a:t>://www.youtube.com/playlist?list=PLzri6Ns1aWde0TMLU5XQL6r3fkXSLYRGK</a:t>
            </a:r>
          </a:p>
        </p:txBody>
      </p:sp>
    </p:spTree>
    <p:extLst>
      <p:ext uri="{BB962C8B-B14F-4D97-AF65-F5344CB8AC3E}">
        <p14:creationId xmlns:p14="http://schemas.microsoft.com/office/powerpoint/2010/main" val="386786505"/>
      </p:ext>
    </p:extLst>
  </p:cSld>
  <p:clrMapOvr>
    <a:masterClrMapping/>
  </p:clrMapOvr>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575</TotalTime>
  <Words>1481</Words>
  <Application>Microsoft Office PowerPoint</Application>
  <PresentationFormat>Předvádění na obrazovce (4:3)</PresentationFormat>
  <Paragraphs>127</Paragraphs>
  <Slides>24</Slides>
  <Notes>0</Notes>
  <HiddenSlides>0</HiddenSlides>
  <MMClips>0</MMClips>
  <ScaleCrop>false</ScaleCrop>
  <HeadingPairs>
    <vt:vector size="4" baseType="variant">
      <vt:variant>
        <vt:lpstr>Motiv</vt:lpstr>
      </vt:variant>
      <vt:variant>
        <vt:i4>1</vt:i4>
      </vt:variant>
      <vt:variant>
        <vt:lpstr>Nadpisy snímků</vt:lpstr>
      </vt:variant>
      <vt:variant>
        <vt:i4>24</vt:i4>
      </vt:variant>
    </vt:vector>
  </HeadingPairs>
  <TitlesOfParts>
    <vt:vector size="25" baseType="lpstr">
      <vt:lpstr>Motiv systému Office</vt:lpstr>
      <vt:lpstr>RYBÁŘSKÝ KROUŽEK</vt:lpstr>
      <vt:lpstr>DRAVÉ RYBY</vt:lpstr>
      <vt:lpstr>SUMEC VELKÝ</vt:lpstr>
      <vt:lpstr>SUMEC VELKÝ</vt:lpstr>
      <vt:lpstr>SUMEC VELKÝ (zajímavosti)</vt:lpstr>
      <vt:lpstr>ZDROJE INFORMACÍ O SUMCI</vt:lpstr>
      <vt:lpstr>ŠTIKA OBECNÁ</vt:lpstr>
      <vt:lpstr>ŠTIKA OBECNÁ</vt:lpstr>
      <vt:lpstr>ŠTIKA OBECNÁ (zajímavosti)</vt:lpstr>
      <vt:lpstr>ZDROJE INFORMACÍ O ŠTICE</vt:lpstr>
      <vt:lpstr>BOLEN DRAVÝ</vt:lpstr>
      <vt:lpstr>BOLEN DRAVÝ</vt:lpstr>
      <vt:lpstr>ZAJÍMAVOSTI O BOLENOVI</vt:lpstr>
      <vt:lpstr>ZDROJE INFORMACÍ O BOLENOVI</vt:lpstr>
      <vt:lpstr>CANDÁT OBECNÝ</vt:lpstr>
      <vt:lpstr>CANDÁT OBECNÝ</vt:lpstr>
      <vt:lpstr>CANDÁT OBECNÝ</vt:lpstr>
      <vt:lpstr>ZAJÍMAVOSTI O CANDÁTOVI</vt:lpstr>
      <vt:lpstr>ZDROJE INFORMACÍ O CANDÁTOVI</vt:lpstr>
      <vt:lpstr>ÚHOŘ ŘÍČNÍ</vt:lpstr>
      <vt:lpstr>ÚHOŘ ŘÍČNÍ</vt:lpstr>
      <vt:lpstr>ZAJÍMAVOSTI O ÚHOŘI</vt:lpstr>
      <vt:lpstr>ZDROJE INFORMACÍ O ÚHOŘI</vt:lpstr>
      <vt:lpstr>DDM ASTRA ZLÍN</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RYBÁŘSKÝ KROUŽEK</dc:title>
  <dc:creator>TanceR Cup</dc:creator>
  <cp:lastModifiedBy>TanceR Cup</cp:lastModifiedBy>
  <cp:revision>47</cp:revision>
  <dcterms:created xsi:type="dcterms:W3CDTF">2020-10-08T09:25:23Z</dcterms:created>
  <dcterms:modified xsi:type="dcterms:W3CDTF">2020-10-20T15:59:08Z</dcterms:modified>
</cp:coreProperties>
</file>